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58" r:id="rId3"/>
    <p:sldId id="259" r:id="rId4"/>
    <p:sldId id="260" r:id="rId5"/>
    <p:sldId id="304" r:id="rId6"/>
    <p:sldId id="261" r:id="rId7"/>
    <p:sldId id="262" r:id="rId8"/>
    <p:sldId id="263" r:id="rId9"/>
    <p:sldId id="264" r:id="rId10"/>
    <p:sldId id="315" r:id="rId11"/>
    <p:sldId id="305" r:id="rId12"/>
    <p:sldId id="265" r:id="rId13"/>
    <p:sldId id="267" r:id="rId14"/>
    <p:sldId id="266" r:id="rId15"/>
    <p:sldId id="25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302" r:id="rId29"/>
    <p:sldId id="281" r:id="rId30"/>
    <p:sldId id="282" r:id="rId31"/>
    <p:sldId id="284" r:id="rId32"/>
    <p:sldId id="301" r:id="rId33"/>
    <p:sldId id="303" r:id="rId34"/>
    <p:sldId id="285" r:id="rId35"/>
    <p:sldId id="286" r:id="rId36"/>
    <p:sldId id="287" r:id="rId37"/>
    <p:sldId id="288" r:id="rId38"/>
    <p:sldId id="289" r:id="rId39"/>
    <p:sldId id="298" r:id="rId40"/>
    <p:sldId id="294" r:id="rId41"/>
    <p:sldId id="296" r:id="rId42"/>
    <p:sldId id="297" r:id="rId43"/>
    <p:sldId id="316" r:id="rId44"/>
    <p:sldId id="317" r:id="rId45"/>
    <p:sldId id="318" r:id="rId46"/>
    <p:sldId id="319" r:id="rId47"/>
    <p:sldId id="320" r:id="rId48"/>
    <p:sldId id="321" r:id="rId49"/>
    <p:sldId id="343" r:id="rId50"/>
    <p:sldId id="322" r:id="rId51"/>
    <p:sldId id="324" r:id="rId52"/>
    <p:sldId id="325" r:id="rId53"/>
    <p:sldId id="342" r:id="rId54"/>
    <p:sldId id="327" r:id="rId55"/>
    <p:sldId id="328" r:id="rId56"/>
    <p:sldId id="329" r:id="rId57"/>
    <p:sldId id="330" r:id="rId58"/>
    <p:sldId id="331" r:id="rId59"/>
    <p:sldId id="332" r:id="rId60"/>
    <p:sldId id="333" r:id="rId61"/>
    <p:sldId id="334" r:id="rId62"/>
    <p:sldId id="335" r:id="rId63"/>
    <p:sldId id="336" r:id="rId64"/>
    <p:sldId id="337" r:id="rId65"/>
    <p:sldId id="338" r:id="rId66"/>
    <p:sldId id="339" r:id="rId67"/>
    <p:sldId id="340" r:id="rId68"/>
    <p:sldId id="341" r:id="rId69"/>
    <p:sldId id="268" r:id="rId70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8" autoAdjust="0"/>
    <p:restoredTop sz="94660"/>
  </p:normalViewPr>
  <p:slideViewPr>
    <p:cSldViewPr snapToGrid="0">
      <p:cViewPr varScale="1">
        <p:scale>
          <a:sx n="91" d="100"/>
          <a:sy n="91" d="100"/>
        </p:scale>
        <p:origin x="3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E8554-2CFE-4556-B2B5-F2CCA03A4446}" type="datetimeFigureOut">
              <a:rPr lang="et-EE" smtClean="0"/>
              <a:t>06.03.2018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BA240-CE16-42AB-92B4-AA62F2F891D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69086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0F523621-FCD9-4B7D-BCC1-348809CD7AD0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16</a:t>
            </a:fld>
            <a:endParaRPr lang="ru-RU" altLang="et-EE"/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2093687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5DB9F083-6EAE-49E6-A9FD-D79946BC4302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26</a:t>
            </a:fld>
            <a:endParaRPr lang="ru-RU" altLang="et-EE"/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2799203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BC4153E-8E65-4154-B248-1B044971DC3F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27</a:t>
            </a:fld>
            <a:endParaRPr lang="ru-RU" altLang="et-EE"/>
          </a:p>
        </p:txBody>
      </p:sp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3889955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83212A9B-0920-4CEF-9EF3-6DC24C53FA05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29</a:t>
            </a:fld>
            <a:endParaRPr lang="ru-RU" altLang="et-EE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1825949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10032D1E-8C4C-4353-8DBC-0786D21F2CA8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30</a:t>
            </a:fld>
            <a:endParaRPr lang="ru-RU" altLang="et-EE"/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613666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F96F5042-99CD-435E-9805-CFB3D167F6DF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31</a:t>
            </a:fld>
            <a:endParaRPr lang="ru-RU" altLang="et-EE"/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3855508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9558A89-61C6-4875-8822-13EDD4A110E9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34</a:t>
            </a:fld>
            <a:endParaRPr lang="ru-RU" altLang="et-EE"/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1716883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A982A5C-EEEB-4FDC-9CD4-5E6C2101D225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35</a:t>
            </a:fld>
            <a:endParaRPr lang="ru-RU" altLang="et-EE"/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12171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C3C2EEC-723D-4D37-A1E4-D0F949313338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37</a:t>
            </a:fld>
            <a:endParaRPr lang="ru-RU" altLang="et-EE"/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806267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44261053-F53C-4DC8-9740-5285974967C5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38</a:t>
            </a:fld>
            <a:endParaRPr lang="ru-RU" altLang="et-EE"/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3573502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4387E42D-E392-4A0E-B5A1-247CE24A4D20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40</a:t>
            </a:fld>
            <a:endParaRPr lang="ru-RU" altLang="et-EE"/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783687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B60CDCDC-4F0E-47B4-9201-6FB5533946FD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17</a:t>
            </a:fld>
            <a:endParaRPr lang="ru-RU" altLang="et-EE"/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1779721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6C1BB06-421A-4CD1-B3DA-D8DB03E1E137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41</a:t>
            </a:fld>
            <a:endParaRPr lang="ru-RU" altLang="et-EE"/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2924939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C7732BE-6B9E-4B93-8187-5FD61CCA1B31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42</a:t>
            </a:fld>
            <a:endParaRPr lang="ru-RU" altLang="et-EE"/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1858524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E0AA7B03-3F77-4D3E-8E8D-A41E1CB7CA1E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18</a:t>
            </a:fld>
            <a:endParaRPr lang="ru-RU" altLang="et-EE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1248077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DBC4422F-A883-455E-A22F-8775A3ACC5AB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19</a:t>
            </a:fld>
            <a:endParaRPr lang="ru-RU" altLang="et-EE"/>
          </a:p>
        </p:txBody>
      </p:sp>
      <p:sp>
        <p:nvSpPr>
          <p:cNvPr id="112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3162533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9F7497A-F6FF-4512-9F9E-DC0748652979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20</a:t>
            </a:fld>
            <a:endParaRPr lang="ru-RU" altLang="et-EE"/>
          </a:p>
        </p:txBody>
      </p:sp>
      <p:sp>
        <p:nvSpPr>
          <p:cNvPr id="133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3921531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C6111FCE-84B1-4C2F-8187-03FE793663D4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21</a:t>
            </a:fld>
            <a:endParaRPr lang="ru-RU" altLang="et-EE"/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358085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7743F137-95CC-4E91-A292-7B020C7D338A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22</a:t>
            </a:fld>
            <a:endParaRPr lang="ru-RU" altLang="et-EE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t-EE" smtClean="0">
                <a:latin typeface="Calibri" panose="020F0502020204030204" pitchFamily="34" charset="0"/>
                <a:ea typeface="Microsoft YaHei" panose="020B0503020204020204" pitchFamily="34" charset="-122"/>
              </a:rPr>
              <a:t>Психографика  - Ценности представления модели поведения</a:t>
            </a:r>
          </a:p>
        </p:txBody>
      </p:sp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2CF5385-3BC5-4FB2-AE0F-1C3A02BAFC01}" type="slidenum">
              <a:rPr lang="ru-RU" altLang="et-EE">
                <a:latin typeface="Verdan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ru-RU" altLang="et-EE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727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00770452-D8F4-4A2A-AA79-7907242E59F5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23</a:t>
            </a:fld>
            <a:endParaRPr lang="ru-RU" altLang="et-EE"/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3462969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F76FE02A-873C-4E1D-8931-214FCAD3344E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25</a:t>
            </a:fld>
            <a:endParaRPr lang="ru-RU" altLang="et-EE"/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2208461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CB8-37E8-425D-8AFF-D5C6BBF690F3}" type="datetimeFigureOut">
              <a:rPr lang="et-EE" smtClean="0"/>
              <a:t>06.03.2018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84922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CB8-37E8-425D-8AFF-D5C6BBF690F3}" type="datetimeFigureOut">
              <a:rPr lang="et-EE" smtClean="0"/>
              <a:t>06.03.2018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8708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CB8-37E8-425D-8AFF-D5C6BBF690F3}" type="datetimeFigureOut">
              <a:rPr lang="et-EE" smtClean="0"/>
              <a:t>06.03.2018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74821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55651" y="1752600"/>
            <a:ext cx="10668000" cy="4267200"/>
          </a:xfrm>
        </p:spPr>
        <p:txBody>
          <a:bodyPr/>
          <a:lstStyle/>
          <a:p>
            <a:pPr lvl="0"/>
            <a:endParaRPr lang="et-EE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1925B-8D50-402D-8946-5C1E32281AA3}" type="slidenum">
              <a:rPr lang="ru-RU" altLang="et-EE"/>
              <a:pPr>
                <a:defRPr/>
              </a:pPr>
              <a:t>‹#›</a:t>
            </a:fld>
            <a:endParaRPr lang="ru-RU" altLang="et-EE"/>
          </a:p>
        </p:txBody>
      </p:sp>
    </p:spTree>
    <p:extLst>
      <p:ext uri="{BB962C8B-B14F-4D97-AF65-F5344CB8AC3E}">
        <p14:creationId xmlns:p14="http://schemas.microsoft.com/office/powerpoint/2010/main" val="4273473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CB8-37E8-425D-8AFF-D5C6BBF690F3}" type="datetimeFigureOut">
              <a:rPr lang="et-EE" smtClean="0"/>
              <a:t>06.03.2018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87859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CB8-37E8-425D-8AFF-D5C6BBF690F3}" type="datetimeFigureOut">
              <a:rPr lang="et-EE" smtClean="0"/>
              <a:t>06.03.2018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82977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CB8-37E8-425D-8AFF-D5C6BBF690F3}" type="datetimeFigureOut">
              <a:rPr lang="et-EE" smtClean="0"/>
              <a:t>06.03.2018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46694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CB8-37E8-425D-8AFF-D5C6BBF690F3}" type="datetimeFigureOut">
              <a:rPr lang="et-EE" smtClean="0"/>
              <a:t>06.03.2018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96093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CB8-37E8-425D-8AFF-D5C6BBF690F3}" type="datetimeFigureOut">
              <a:rPr lang="et-EE" smtClean="0"/>
              <a:t>06.03.2018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68921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CB8-37E8-425D-8AFF-D5C6BBF690F3}" type="datetimeFigureOut">
              <a:rPr lang="et-EE" smtClean="0"/>
              <a:t>06.03.2018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89505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CB8-37E8-425D-8AFF-D5C6BBF690F3}" type="datetimeFigureOut">
              <a:rPr lang="et-EE" smtClean="0"/>
              <a:t>06.03.2018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09743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CB8-37E8-425D-8AFF-D5C6BBF690F3}" type="datetimeFigureOut">
              <a:rPr lang="et-EE" smtClean="0"/>
              <a:t>06.03.2018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78130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E2CB8-37E8-425D-8AFF-D5C6BBF690F3}" type="datetimeFigureOut">
              <a:rPr lang="et-EE" smtClean="0"/>
              <a:t>06.03.2018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0289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ci-marketing.aha.ru/admin/build/block/configure/block/1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 smtClean="0"/>
              <a:t>Turunduse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 smtClean="0"/>
              <a:t>Baaskursus väikeettevõtjale</a:t>
            </a:r>
          </a:p>
          <a:p>
            <a:endParaRPr lang="et-EE" dirty="0"/>
          </a:p>
          <a:p>
            <a:r>
              <a:rPr lang="et-EE" dirty="0" smtClean="0"/>
              <a:t>2018</a:t>
            </a:r>
            <a:endParaRPr lang="et-EE" dirty="0"/>
          </a:p>
        </p:txBody>
      </p:sp>
      <p:pic>
        <p:nvPicPr>
          <p:cNvPr id="4" name="Picture 3" descr="Tallinna Majanduskool Logo Vector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924" y="0"/>
            <a:ext cx="2304604" cy="230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875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731" y="1027906"/>
            <a:ext cx="7856538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49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Rectangle 3"/>
          <p:cNvSpPr/>
          <p:nvPr/>
        </p:nvSpPr>
        <p:spPr>
          <a:xfrm>
            <a:off x="3048000" y="-9359116"/>
            <a:ext cx="6096000" cy="255762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Оценки:</a:t>
            </a:r>
          </a:p>
          <a:p>
            <a:r>
              <a:rPr lang="ru-RU" dirty="0" smtClean="0"/>
              <a:t>1 - идите и купите. </a:t>
            </a:r>
            <a:r>
              <a:rPr lang="ru-RU" dirty="0" err="1" smtClean="0"/>
              <a:t>Must</a:t>
            </a:r>
            <a:r>
              <a:rPr lang="ru-RU" dirty="0" smtClean="0"/>
              <a:t> </a:t>
            </a:r>
            <a:r>
              <a:rPr lang="ru-RU" dirty="0" err="1" smtClean="0"/>
              <a:t>Read</a:t>
            </a:r>
            <a:r>
              <a:rPr lang="ru-RU" dirty="0" smtClean="0"/>
              <a:t>.</a:t>
            </a:r>
          </a:p>
          <a:p>
            <a:r>
              <a:rPr lang="ru-RU" dirty="0" smtClean="0"/>
              <a:t>2 - безусловно, полезная литература.</a:t>
            </a:r>
          </a:p>
          <a:p>
            <a:r>
              <a:rPr lang="ru-RU" dirty="0" smtClean="0"/>
              <a:t>3 - любопытно, но не больше. Прочитайте, если будет время.</a:t>
            </a:r>
          </a:p>
          <a:p>
            <a:endParaRPr lang="ru-RU" dirty="0" smtClean="0"/>
          </a:p>
          <a:p>
            <a:r>
              <a:rPr lang="ru-RU" dirty="0" smtClean="0"/>
              <a:t>Маркетинг в социальных сетях</a:t>
            </a:r>
          </a:p>
          <a:p>
            <a:r>
              <a:rPr lang="ru-RU" dirty="0" smtClean="0"/>
              <a:t>1. К. </a:t>
            </a:r>
            <a:r>
              <a:rPr lang="ru-RU" dirty="0" err="1" smtClean="0"/>
              <a:t>Максимюк</a:t>
            </a:r>
            <a:r>
              <a:rPr lang="ru-RU" dirty="0" smtClean="0"/>
              <a:t> «Новый интернет для бизнеса» - 1</a:t>
            </a:r>
          </a:p>
          <a:p>
            <a:r>
              <a:rPr lang="ru-RU" dirty="0" smtClean="0"/>
              <a:t>2. К. </a:t>
            </a:r>
            <a:r>
              <a:rPr lang="ru-RU" dirty="0" err="1" smtClean="0"/>
              <a:t>Броган</a:t>
            </a:r>
            <a:r>
              <a:rPr lang="ru-RU" dirty="0" smtClean="0"/>
              <a:t> «Формула эффекта» - 3</a:t>
            </a:r>
          </a:p>
          <a:p>
            <a:r>
              <a:rPr lang="ru-RU" dirty="0" smtClean="0"/>
              <a:t>3. Д. Халилов "Маркетинг в социальных сетях» - 1</a:t>
            </a:r>
          </a:p>
          <a:p>
            <a:r>
              <a:rPr lang="ru-RU" dirty="0" smtClean="0"/>
              <a:t>4. Д. Румянцев «Продвижение бизнеса </a:t>
            </a:r>
            <a:r>
              <a:rPr lang="ru-RU" dirty="0" err="1" smtClean="0"/>
              <a:t>ВКонтакте</a:t>
            </a:r>
            <a:r>
              <a:rPr lang="ru-RU" dirty="0" smtClean="0"/>
              <a:t>» - 1</a:t>
            </a:r>
          </a:p>
          <a:p>
            <a:r>
              <a:rPr lang="ru-RU" dirty="0" smtClean="0"/>
              <a:t>5. А. Сенаторов «Битва за подписчика </a:t>
            </a:r>
            <a:r>
              <a:rPr lang="ru-RU" dirty="0" err="1" smtClean="0"/>
              <a:t>ВКонтакте</a:t>
            </a:r>
            <a:r>
              <a:rPr lang="ru-RU" dirty="0" smtClean="0"/>
              <a:t>» - 2</a:t>
            </a:r>
          </a:p>
          <a:p>
            <a:endParaRPr lang="ru-RU" dirty="0" smtClean="0"/>
          </a:p>
          <a:p>
            <a:r>
              <a:rPr lang="ru-RU" dirty="0" smtClean="0"/>
              <a:t>Вирусный маркетинг</a:t>
            </a:r>
          </a:p>
          <a:p>
            <a:r>
              <a:rPr lang="ru-RU" dirty="0" smtClean="0"/>
              <a:t>6. Э. </a:t>
            </a:r>
            <a:r>
              <a:rPr lang="ru-RU" dirty="0" err="1" smtClean="0"/>
              <a:t>Серновиц</a:t>
            </a:r>
            <a:r>
              <a:rPr lang="ru-RU" dirty="0" smtClean="0"/>
              <a:t> «Сарафанный маркетинг» - 3</a:t>
            </a:r>
          </a:p>
          <a:p>
            <a:r>
              <a:rPr lang="ru-RU" dirty="0" smtClean="0"/>
              <a:t>7. Э. Розен «Анатомия сарафанного маркетинга» - 1</a:t>
            </a:r>
          </a:p>
          <a:p>
            <a:r>
              <a:rPr lang="ru-RU" dirty="0" smtClean="0"/>
              <a:t>8. Й. </a:t>
            </a:r>
            <a:r>
              <a:rPr lang="ru-RU" dirty="0" err="1" smtClean="0"/>
              <a:t>Бергер</a:t>
            </a:r>
            <a:r>
              <a:rPr lang="ru-RU" dirty="0" smtClean="0"/>
              <a:t> «Заразительный» - 3</a:t>
            </a:r>
          </a:p>
          <a:p>
            <a:endParaRPr lang="ru-RU" dirty="0" smtClean="0"/>
          </a:p>
          <a:p>
            <a:r>
              <a:rPr lang="ru-RU" dirty="0" smtClean="0"/>
              <a:t>Маркетинг</a:t>
            </a:r>
          </a:p>
          <a:p>
            <a:r>
              <a:rPr lang="ru-RU" dirty="0" smtClean="0"/>
              <a:t>9. Д. </a:t>
            </a:r>
            <a:r>
              <a:rPr lang="ru-RU" dirty="0" err="1" smtClean="0"/>
              <a:t>Маекс</a:t>
            </a:r>
            <a:r>
              <a:rPr lang="ru-RU" dirty="0" smtClean="0"/>
              <a:t> «Ключевые цифры» - 2</a:t>
            </a:r>
          </a:p>
          <a:p>
            <a:r>
              <a:rPr lang="ru-RU" dirty="0" smtClean="0"/>
              <a:t>10. Ф. </a:t>
            </a:r>
            <a:r>
              <a:rPr lang="ru-RU" dirty="0" err="1" smtClean="0"/>
              <a:t>Котлер</a:t>
            </a:r>
            <a:r>
              <a:rPr lang="ru-RU" dirty="0" smtClean="0"/>
              <a:t> «Маркетинг Менеджмент» - 1</a:t>
            </a:r>
          </a:p>
          <a:p>
            <a:r>
              <a:rPr lang="ru-RU" dirty="0" smtClean="0"/>
              <a:t>11. Г. </a:t>
            </a:r>
            <a:r>
              <a:rPr lang="ru-RU" dirty="0" err="1" smtClean="0"/>
              <a:t>Беквит</a:t>
            </a:r>
            <a:r>
              <a:rPr lang="ru-RU" dirty="0" smtClean="0"/>
              <a:t> «Без раздумий» - 2</a:t>
            </a:r>
          </a:p>
          <a:p>
            <a:r>
              <a:rPr lang="ru-RU" dirty="0" smtClean="0"/>
              <a:t>12. П. </a:t>
            </a:r>
            <a:r>
              <a:rPr lang="ru-RU" dirty="0" err="1" smtClean="0"/>
              <a:t>Андерхилл</a:t>
            </a:r>
            <a:r>
              <a:rPr lang="ru-RU" dirty="0" smtClean="0"/>
              <a:t> «Почему люди покупают» - 1</a:t>
            </a:r>
          </a:p>
          <a:p>
            <a:r>
              <a:rPr lang="ru-RU" dirty="0" smtClean="0"/>
              <a:t>13. </a:t>
            </a:r>
            <a:r>
              <a:rPr lang="ru-RU" dirty="0" err="1" smtClean="0"/>
              <a:t>Нир</a:t>
            </a:r>
            <a:r>
              <a:rPr lang="ru-RU" dirty="0" smtClean="0"/>
              <a:t> </a:t>
            </a:r>
            <a:r>
              <a:rPr lang="ru-RU" dirty="0" err="1" smtClean="0"/>
              <a:t>Эяль</a:t>
            </a:r>
            <a:r>
              <a:rPr lang="ru-RU" dirty="0" smtClean="0"/>
              <a:t>, </a:t>
            </a:r>
            <a:r>
              <a:rPr lang="ru-RU" dirty="0" err="1" smtClean="0"/>
              <a:t>Райан</a:t>
            </a:r>
            <a:r>
              <a:rPr lang="ru-RU" dirty="0" smtClean="0"/>
              <a:t> </a:t>
            </a:r>
            <a:r>
              <a:rPr lang="ru-RU" dirty="0" err="1" smtClean="0"/>
              <a:t>Хувер</a:t>
            </a:r>
            <a:r>
              <a:rPr lang="ru-RU" dirty="0" smtClean="0"/>
              <a:t> «Покупатель на крючке» - 1</a:t>
            </a:r>
          </a:p>
          <a:p>
            <a:r>
              <a:rPr lang="ru-RU" dirty="0" smtClean="0"/>
              <a:t>14. Дария Бикбаева «Включите сердце и мозги» - 1</a:t>
            </a:r>
          </a:p>
          <a:p>
            <a:r>
              <a:rPr lang="ru-RU" dirty="0" smtClean="0"/>
              <a:t>15. </a:t>
            </a:r>
            <a:r>
              <a:rPr lang="ru-RU" dirty="0" err="1" smtClean="0"/>
              <a:t>Ф.Барден</a:t>
            </a:r>
            <a:r>
              <a:rPr lang="ru-RU" dirty="0" smtClean="0"/>
              <a:t> «Взлом маркетинга» - 2</a:t>
            </a:r>
          </a:p>
          <a:p>
            <a:r>
              <a:rPr lang="ru-RU" dirty="0" smtClean="0"/>
              <a:t>16. Б. </a:t>
            </a:r>
            <a:r>
              <a:rPr lang="ru-RU" dirty="0" err="1" smtClean="0"/>
              <a:t>Парр</a:t>
            </a:r>
            <a:r>
              <a:rPr lang="ru-RU" dirty="0" smtClean="0"/>
              <a:t> «Ловушка для внимания» - 2</a:t>
            </a:r>
          </a:p>
          <a:p>
            <a:r>
              <a:rPr lang="ru-RU" dirty="0" smtClean="0"/>
              <a:t>17. Л. Перси, Р. </a:t>
            </a:r>
            <a:r>
              <a:rPr lang="ru-RU" dirty="0" err="1" smtClean="0"/>
              <a:t>Эллиот</a:t>
            </a:r>
            <a:r>
              <a:rPr lang="ru-RU" dirty="0" smtClean="0"/>
              <a:t> «Стратегическое планирование рекламных кампаний» - 1</a:t>
            </a:r>
          </a:p>
          <a:p>
            <a:r>
              <a:rPr lang="ru-RU" dirty="0" smtClean="0"/>
              <a:t>18. М. Шульц, Д. </a:t>
            </a:r>
            <a:r>
              <a:rPr lang="ru-RU" dirty="0" err="1" smtClean="0"/>
              <a:t>Дерр</a:t>
            </a:r>
            <a:r>
              <a:rPr lang="ru-RU" dirty="0" smtClean="0"/>
              <a:t> «Маркетинг профессиональных услуг» - 2</a:t>
            </a:r>
          </a:p>
          <a:p>
            <a:r>
              <a:rPr lang="ru-RU" dirty="0" smtClean="0"/>
              <a:t>19. А. </a:t>
            </a:r>
            <a:r>
              <a:rPr lang="ru-RU" dirty="0" err="1" smtClean="0"/>
              <a:t>Левитас</a:t>
            </a:r>
            <a:r>
              <a:rPr lang="ru-RU" dirty="0" smtClean="0"/>
              <a:t> «Больше денег от Вашего бизнеса» - 1</a:t>
            </a:r>
          </a:p>
          <a:p>
            <a:r>
              <a:rPr lang="ru-RU" dirty="0" smtClean="0"/>
              <a:t>20. А. </a:t>
            </a:r>
            <a:r>
              <a:rPr lang="ru-RU" dirty="0" err="1" smtClean="0"/>
              <a:t>Левитас</a:t>
            </a:r>
            <a:r>
              <a:rPr lang="ru-RU" dirty="0" smtClean="0"/>
              <a:t> «Экспресс-маркетинг» - 1</a:t>
            </a:r>
          </a:p>
          <a:p>
            <a:r>
              <a:rPr lang="ru-RU" dirty="0" smtClean="0"/>
              <a:t>21. И. Манн «Маркетинг на 100%» - 1</a:t>
            </a:r>
          </a:p>
          <a:p>
            <a:r>
              <a:rPr lang="ru-RU" dirty="0" smtClean="0"/>
              <a:t>22. М. Джеффри "Маркетинг, основанный на данных" - 1</a:t>
            </a:r>
          </a:p>
          <a:p>
            <a:r>
              <a:rPr lang="ru-RU" dirty="0" smtClean="0"/>
              <a:t>23. Э. </a:t>
            </a:r>
            <a:r>
              <a:rPr lang="ru-RU" dirty="0" err="1" smtClean="0"/>
              <a:t>Голдратт</a:t>
            </a:r>
            <a:r>
              <a:rPr lang="ru-RU" dirty="0" smtClean="0"/>
              <a:t> «Цель» - 1</a:t>
            </a:r>
          </a:p>
          <a:p>
            <a:r>
              <a:rPr lang="ru-RU" dirty="0" smtClean="0"/>
              <a:t>24. И. Манн «Номер один» - 1</a:t>
            </a:r>
          </a:p>
          <a:p>
            <a:r>
              <a:rPr lang="ru-RU" dirty="0" smtClean="0"/>
              <a:t>25. Д. Льюис «</a:t>
            </a:r>
            <a:r>
              <a:rPr lang="ru-RU" dirty="0" err="1" smtClean="0"/>
              <a:t>Нейромаркетинг</a:t>
            </a:r>
            <a:r>
              <a:rPr lang="ru-RU" dirty="0" smtClean="0"/>
              <a:t> в действии» - 2</a:t>
            </a:r>
          </a:p>
          <a:p>
            <a:r>
              <a:rPr lang="ru-RU" dirty="0" smtClean="0"/>
              <a:t>26. С. </a:t>
            </a:r>
            <a:r>
              <a:rPr lang="ru-RU" dirty="0" err="1" smtClean="0"/>
              <a:t>Абдульманов</a:t>
            </a:r>
            <a:r>
              <a:rPr lang="ru-RU" dirty="0" smtClean="0"/>
              <a:t> и другие «Бизнес как игра» - 2</a:t>
            </a:r>
          </a:p>
          <a:p>
            <a:r>
              <a:rPr lang="ru-RU" dirty="0" smtClean="0"/>
              <a:t>27. Дж. </a:t>
            </a:r>
            <a:r>
              <a:rPr lang="ru-RU" dirty="0" err="1" smtClean="0"/>
              <a:t>Янч</a:t>
            </a:r>
            <a:r>
              <a:rPr lang="ru-RU" dirty="0" smtClean="0"/>
              <a:t> «По рекомендации» - 3</a:t>
            </a:r>
          </a:p>
          <a:p>
            <a:endParaRPr lang="ru-RU" dirty="0" smtClean="0"/>
          </a:p>
          <a:p>
            <a:r>
              <a:rPr lang="ru-RU" dirty="0" smtClean="0"/>
              <a:t>Интернет-маркетинг</a:t>
            </a:r>
          </a:p>
          <a:p>
            <a:r>
              <a:rPr lang="ru-RU" dirty="0" smtClean="0"/>
              <a:t>28. А. Кошек «Веб-аналитика 2.0» - 1</a:t>
            </a:r>
          </a:p>
          <a:p>
            <a:r>
              <a:rPr lang="ru-RU" dirty="0" smtClean="0"/>
              <a:t>29. Д. Кот «E-</a:t>
            </a:r>
            <a:r>
              <a:rPr lang="ru-RU" dirty="0" err="1" smtClean="0"/>
              <a:t>mail</a:t>
            </a:r>
            <a:r>
              <a:rPr lang="ru-RU" dirty="0" smtClean="0"/>
              <a:t> маркетинг» - 1</a:t>
            </a:r>
          </a:p>
          <a:p>
            <a:r>
              <a:rPr lang="ru-RU" dirty="0" smtClean="0"/>
              <a:t>30. В. Смирнов «Прибыльная контекстная реклама» - 1</a:t>
            </a:r>
          </a:p>
          <a:p>
            <a:r>
              <a:rPr lang="ru-RU" dirty="0" smtClean="0"/>
              <a:t>31. Т. </a:t>
            </a:r>
            <a:r>
              <a:rPr lang="ru-RU" dirty="0" err="1" smtClean="0"/>
              <a:t>Эш</a:t>
            </a:r>
            <a:r>
              <a:rPr lang="ru-RU" dirty="0" smtClean="0"/>
              <a:t> «Повышение эффективности интернет-рекламы» - 2</a:t>
            </a:r>
          </a:p>
          <a:p>
            <a:r>
              <a:rPr lang="ru-RU" dirty="0" smtClean="0"/>
              <a:t>32. Б. </a:t>
            </a:r>
            <a:r>
              <a:rPr lang="ru-RU" dirty="0" err="1" smtClean="0"/>
              <a:t>Айзенберг</a:t>
            </a:r>
            <a:r>
              <a:rPr lang="ru-RU" dirty="0" smtClean="0"/>
              <a:t> «Добавьте в корзину» - 2</a:t>
            </a:r>
          </a:p>
          <a:p>
            <a:r>
              <a:rPr lang="ru-RU" dirty="0" smtClean="0"/>
              <a:t>33. Х. </a:t>
            </a:r>
            <a:r>
              <a:rPr lang="ru-RU" dirty="0" err="1" smtClean="0"/>
              <a:t>Салех</a:t>
            </a:r>
            <a:r>
              <a:rPr lang="ru-RU" dirty="0" smtClean="0"/>
              <a:t> «Повышение конверсии веб-сайта» - 2</a:t>
            </a:r>
          </a:p>
          <a:p>
            <a:r>
              <a:rPr lang="ru-RU" dirty="0" smtClean="0"/>
              <a:t>34. Дж. Хьюз «В яблочко» - 2</a:t>
            </a:r>
          </a:p>
          <a:p>
            <a:r>
              <a:rPr lang="ru-RU" dirty="0" smtClean="0"/>
              <a:t>35. А. Полищук, В. </a:t>
            </a:r>
            <a:r>
              <a:rPr lang="ru-RU" dirty="0" err="1" smtClean="0"/>
              <a:t>Ле</a:t>
            </a:r>
            <a:r>
              <a:rPr lang="ru-RU" dirty="0" smtClean="0"/>
              <a:t> «От идеи до прибыли» - 1</a:t>
            </a:r>
          </a:p>
          <a:p>
            <a:r>
              <a:rPr lang="ru-RU" dirty="0" smtClean="0"/>
              <a:t>36. Б. </a:t>
            </a:r>
            <a:r>
              <a:rPr lang="ru-RU" dirty="0" err="1" smtClean="0"/>
              <a:t>Геддс</a:t>
            </a:r>
            <a:r>
              <a:rPr lang="ru-RU" dirty="0" smtClean="0"/>
              <a:t> «</a:t>
            </a:r>
            <a:r>
              <a:rPr lang="ru-RU" dirty="0" err="1" smtClean="0"/>
              <a:t>Google</a:t>
            </a:r>
            <a:r>
              <a:rPr lang="ru-RU" dirty="0" smtClean="0"/>
              <a:t> </a:t>
            </a:r>
            <a:r>
              <a:rPr lang="ru-RU" dirty="0" err="1" smtClean="0"/>
              <a:t>AdWords</a:t>
            </a:r>
            <a:r>
              <a:rPr lang="ru-RU" dirty="0" smtClean="0"/>
              <a:t>» - 1</a:t>
            </a:r>
          </a:p>
          <a:p>
            <a:r>
              <a:rPr lang="ru-RU" dirty="0" smtClean="0"/>
              <a:t>37. Г. Маршалл «Контекстная реклама, которая работает» - 2</a:t>
            </a:r>
          </a:p>
          <a:p>
            <a:r>
              <a:rPr lang="ru-RU" dirty="0" smtClean="0"/>
              <a:t>38. В. </a:t>
            </a:r>
            <a:r>
              <a:rPr lang="ru-RU" dirty="0" err="1" smtClean="0"/>
              <a:t>Мышляев</a:t>
            </a:r>
            <a:r>
              <a:rPr lang="ru-RU" dirty="0" smtClean="0"/>
              <a:t> «</a:t>
            </a:r>
            <a:r>
              <a:rPr lang="ru-RU" dirty="0" err="1" smtClean="0"/>
              <a:t>iМаркетинг</a:t>
            </a:r>
            <a:r>
              <a:rPr lang="ru-RU" dirty="0" smtClean="0"/>
              <a:t>» - 2</a:t>
            </a:r>
          </a:p>
          <a:p>
            <a:endParaRPr lang="ru-RU" dirty="0" smtClean="0"/>
          </a:p>
          <a:p>
            <a:r>
              <a:rPr lang="ru-RU" dirty="0" smtClean="0"/>
              <a:t>Копирайтинг</a:t>
            </a:r>
          </a:p>
          <a:p>
            <a:r>
              <a:rPr lang="ru-RU" dirty="0" smtClean="0"/>
              <a:t>39. Д. Каплунов «Контент, маркетинг и рок-н-ролл» - 1</a:t>
            </a:r>
          </a:p>
          <a:p>
            <a:r>
              <a:rPr lang="ru-RU" dirty="0" smtClean="0"/>
              <a:t>40. Д. Кот «Как не съесть собаку» - 1</a:t>
            </a:r>
          </a:p>
          <a:p>
            <a:r>
              <a:rPr lang="ru-RU" dirty="0" smtClean="0"/>
              <a:t>41. К. </a:t>
            </a:r>
            <a:r>
              <a:rPr lang="ru-RU" dirty="0" err="1" smtClean="0"/>
              <a:t>Роуман</a:t>
            </a:r>
            <a:r>
              <a:rPr lang="ru-RU" dirty="0" smtClean="0"/>
              <a:t> «Как писать так, чтобы Вам доверяли» - 3</a:t>
            </a:r>
          </a:p>
          <a:p>
            <a:r>
              <a:rPr lang="ru-RU" dirty="0" smtClean="0"/>
              <a:t>42. А. </a:t>
            </a:r>
            <a:r>
              <a:rPr lang="ru-RU" dirty="0" err="1" smtClean="0"/>
              <a:t>Симмонс</a:t>
            </a:r>
            <a:r>
              <a:rPr lang="ru-RU" dirty="0" smtClean="0"/>
              <a:t> «</a:t>
            </a:r>
            <a:r>
              <a:rPr lang="ru-RU" dirty="0" err="1" smtClean="0"/>
              <a:t>Сторителлинг</a:t>
            </a:r>
            <a:r>
              <a:rPr lang="ru-RU" dirty="0" smtClean="0"/>
              <a:t>» - 3</a:t>
            </a:r>
          </a:p>
          <a:p>
            <a:r>
              <a:rPr lang="ru-RU" dirty="0" smtClean="0"/>
              <a:t>43. Д. </a:t>
            </a:r>
            <a:r>
              <a:rPr lang="ru-RU" dirty="0" err="1" smtClean="0"/>
              <a:t>Огилви</a:t>
            </a:r>
            <a:r>
              <a:rPr lang="ru-RU" dirty="0" smtClean="0"/>
              <a:t> «</a:t>
            </a:r>
            <a:r>
              <a:rPr lang="ru-RU" dirty="0" err="1" smtClean="0"/>
              <a:t>Огилви</a:t>
            </a:r>
            <a:r>
              <a:rPr lang="ru-RU" dirty="0" smtClean="0"/>
              <a:t> о рекламе» - 1</a:t>
            </a:r>
          </a:p>
          <a:p>
            <a:r>
              <a:rPr lang="ru-RU" dirty="0" smtClean="0"/>
              <a:t>44. Дж. </a:t>
            </a:r>
            <a:r>
              <a:rPr lang="ru-RU" dirty="0" err="1" smtClean="0"/>
              <a:t>Шугерман</a:t>
            </a:r>
            <a:r>
              <a:rPr lang="ru-RU" dirty="0" smtClean="0"/>
              <a:t> «Искусство создания рекламных посланий» - 1</a:t>
            </a:r>
          </a:p>
          <a:p>
            <a:r>
              <a:rPr lang="ru-RU" dirty="0" smtClean="0"/>
              <a:t>45. Р. </a:t>
            </a:r>
            <a:r>
              <a:rPr lang="ru-RU" dirty="0" err="1" smtClean="0"/>
              <a:t>Макки</a:t>
            </a:r>
            <a:r>
              <a:rPr lang="ru-RU" dirty="0" smtClean="0"/>
              <a:t> «История на миллион долларов» - 1</a:t>
            </a:r>
          </a:p>
          <a:p>
            <a:r>
              <a:rPr lang="ru-RU" dirty="0" smtClean="0"/>
              <a:t>46. Д. Каплунов «Эффективное коммерческое предложение» - 2</a:t>
            </a:r>
          </a:p>
          <a:p>
            <a:r>
              <a:rPr lang="ru-RU" dirty="0" smtClean="0"/>
              <a:t>47. У. </a:t>
            </a:r>
            <a:r>
              <a:rPr lang="ru-RU" dirty="0" err="1" smtClean="0"/>
              <a:t>Зинсер</a:t>
            </a:r>
            <a:r>
              <a:rPr lang="ru-RU" dirty="0" smtClean="0"/>
              <a:t> «Как писать хорошо» - 2</a:t>
            </a:r>
          </a:p>
          <a:p>
            <a:r>
              <a:rPr lang="ru-RU" dirty="0" smtClean="0"/>
              <a:t>48. Д. Кеннеди «Продающее письмо» - 1</a:t>
            </a:r>
          </a:p>
          <a:p>
            <a:r>
              <a:rPr lang="ru-RU" dirty="0" smtClean="0"/>
              <a:t>49. М. </a:t>
            </a:r>
            <a:r>
              <a:rPr lang="ru-RU" dirty="0" err="1" smtClean="0"/>
              <a:t>Стелзнер</a:t>
            </a:r>
            <a:r>
              <a:rPr lang="ru-RU" dirty="0" smtClean="0"/>
              <a:t> «Контент-маркетинг» - 1</a:t>
            </a:r>
          </a:p>
          <a:p>
            <a:r>
              <a:rPr lang="ru-RU" dirty="0" smtClean="0"/>
              <a:t>50. Дж. </a:t>
            </a:r>
            <a:r>
              <a:rPr lang="ru-RU" dirty="0" err="1" smtClean="0"/>
              <a:t>Вюббен</a:t>
            </a:r>
            <a:r>
              <a:rPr lang="ru-RU" dirty="0" smtClean="0"/>
              <a:t> «Контент - это валюта» - 2</a:t>
            </a:r>
          </a:p>
          <a:p>
            <a:r>
              <a:rPr lang="ru-RU" dirty="0" smtClean="0"/>
              <a:t>51. Р. </a:t>
            </a:r>
            <a:r>
              <a:rPr lang="ru-RU" dirty="0" err="1" smtClean="0"/>
              <a:t>Роуз</a:t>
            </a:r>
            <a:r>
              <a:rPr lang="ru-RU" dirty="0" smtClean="0"/>
              <a:t> «Управление контент-маркетингом» - 2</a:t>
            </a:r>
          </a:p>
          <a:p>
            <a:r>
              <a:rPr lang="ru-RU" dirty="0" smtClean="0"/>
              <a:t>52. Д. Каплунов «Бизнес-копирайтинг» - 1</a:t>
            </a:r>
          </a:p>
          <a:p>
            <a:endParaRPr lang="ru-RU" dirty="0" smtClean="0"/>
          </a:p>
          <a:p>
            <a:r>
              <a:rPr lang="ru-RU" dirty="0" smtClean="0"/>
              <a:t>Психология</a:t>
            </a:r>
          </a:p>
          <a:p>
            <a:r>
              <a:rPr lang="ru-RU" dirty="0" smtClean="0"/>
              <a:t>53. Р. </a:t>
            </a:r>
            <a:r>
              <a:rPr lang="ru-RU" dirty="0" err="1" smtClean="0"/>
              <a:t>Чалдини</a:t>
            </a:r>
            <a:r>
              <a:rPr lang="ru-RU" dirty="0" smtClean="0"/>
              <a:t> «Психология влияния» - 1</a:t>
            </a:r>
          </a:p>
          <a:p>
            <a:r>
              <a:rPr lang="ru-RU" dirty="0" smtClean="0"/>
              <a:t>54. Д, Майерс «Социальная психология» - 1</a:t>
            </a:r>
          </a:p>
          <a:p>
            <a:r>
              <a:rPr lang="ru-RU" dirty="0" smtClean="0"/>
              <a:t>55. С. </a:t>
            </a:r>
            <a:r>
              <a:rPr lang="ru-RU" dirty="0" err="1" smtClean="0"/>
              <a:t>Вайншенк</a:t>
            </a:r>
            <a:r>
              <a:rPr lang="ru-RU" dirty="0" smtClean="0"/>
              <a:t> «Законы влияния» - 2</a:t>
            </a:r>
          </a:p>
          <a:p>
            <a:r>
              <a:rPr lang="ru-RU" dirty="0" smtClean="0"/>
              <a:t>56. К. </a:t>
            </a:r>
            <a:r>
              <a:rPr lang="ru-RU" dirty="0" err="1" smtClean="0"/>
              <a:t>Бредемайер</a:t>
            </a:r>
            <a:r>
              <a:rPr lang="ru-RU" dirty="0" smtClean="0"/>
              <a:t> «Черная риторика» - 3</a:t>
            </a:r>
          </a:p>
          <a:p>
            <a:endParaRPr lang="ru-RU" dirty="0" smtClean="0"/>
          </a:p>
          <a:p>
            <a:r>
              <a:rPr lang="ru-RU" dirty="0" smtClean="0"/>
              <a:t>Понимание трендов</a:t>
            </a:r>
          </a:p>
          <a:p>
            <a:r>
              <a:rPr lang="ru-RU" dirty="0" smtClean="0"/>
              <a:t>57. Н. </a:t>
            </a:r>
            <a:r>
              <a:rPr lang="ru-RU" dirty="0" err="1" smtClean="0"/>
              <a:t>Талеб</a:t>
            </a:r>
            <a:r>
              <a:rPr lang="ru-RU" dirty="0" smtClean="0"/>
              <a:t> «</a:t>
            </a:r>
            <a:r>
              <a:rPr lang="ru-RU" dirty="0" err="1" smtClean="0"/>
              <a:t>Антихрупкость</a:t>
            </a:r>
            <a:r>
              <a:rPr lang="ru-RU" dirty="0" smtClean="0"/>
              <a:t>» - 1</a:t>
            </a:r>
          </a:p>
          <a:p>
            <a:r>
              <a:rPr lang="ru-RU" dirty="0" smtClean="0"/>
              <a:t>58. Э. Шмидт «Новый цифровой мир» - 2</a:t>
            </a:r>
          </a:p>
          <a:p>
            <a:r>
              <a:rPr lang="ru-RU" dirty="0" smtClean="0"/>
              <a:t>59. Д. </a:t>
            </a:r>
            <a:r>
              <a:rPr lang="ru-RU" dirty="0" err="1" smtClean="0"/>
              <a:t>Ланир</a:t>
            </a:r>
            <a:r>
              <a:rPr lang="ru-RU" dirty="0" smtClean="0"/>
              <a:t> «Вы не гаджет» - 1</a:t>
            </a:r>
          </a:p>
          <a:p>
            <a:r>
              <a:rPr lang="ru-RU" dirty="0" smtClean="0"/>
              <a:t>60. Р. </a:t>
            </a:r>
            <a:r>
              <a:rPr lang="ru-RU" dirty="0" err="1" smtClean="0"/>
              <a:t>Баргава</a:t>
            </a:r>
            <a:r>
              <a:rPr lang="ru-RU" dirty="0" smtClean="0"/>
              <a:t> «Неочевидно» - 3</a:t>
            </a:r>
          </a:p>
          <a:p>
            <a:endParaRPr lang="ru-RU" dirty="0" smtClean="0"/>
          </a:p>
          <a:p>
            <a:r>
              <a:rPr lang="ru-RU" dirty="0" smtClean="0"/>
              <a:t>Креатив</a:t>
            </a:r>
          </a:p>
          <a:p>
            <a:r>
              <a:rPr lang="ru-RU" dirty="0" smtClean="0"/>
              <a:t>61. М. </a:t>
            </a:r>
            <a:r>
              <a:rPr lang="ru-RU" dirty="0" err="1" smtClean="0"/>
              <a:t>Микалко</a:t>
            </a:r>
            <a:r>
              <a:rPr lang="ru-RU" dirty="0" smtClean="0"/>
              <a:t> «Рисовый штурм» - 1</a:t>
            </a:r>
          </a:p>
          <a:p>
            <a:r>
              <a:rPr lang="ru-RU" dirty="0" smtClean="0"/>
              <a:t>62. Л. Райс «Визуальный молоток» - 3</a:t>
            </a:r>
          </a:p>
          <a:p>
            <a:r>
              <a:rPr lang="ru-RU" dirty="0" smtClean="0"/>
              <a:t>63. М. </a:t>
            </a:r>
            <a:r>
              <a:rPr lang="ru-RU" dirty="0" err="1" smtClean="0"/>
              <a:t>Прикен</a:t>
            </a:r>
            <a:r>
              <a:rPr lang="ru-RU" dirty="0" smtClean="0"/>
              <a:t> «Гейзер в голове» - 1</a:t>
            </a:r>
          </a:p>
          <a:p>
            <a:r>
              <a:rPr lang="ru-RU" dirty="0" smtClean="0"/>
              <a:t>64. Э. де </a:t>
            </a:r>
            <a:r>
              <a:rPr lang="ru-RU" dirty="0" err="1" smtClean="0"/>
              <a:t>Боно</a:t>
            </a:r>
            <a:r>
              <a:rPr lang="ru-RU" dirty="0" smtClean="0"/>
              <a:t> «Гениально!» - 2</a:t>
            </a:r>
          </a:p>
          <a:p>
            <a:r>
              <a:rPr lang="ru-RU" dirty="0" smtClean="0"/>
              <a:t>65. Г. </a:t>
            </a:r>
            <a:r>
              <a:rPr lang="ru-RU" dirty="0" err="1" smtClean="0"/>
              <a:t>Альтшуллер</a:t>
            </a:r>
            <a:r>
              <a:rPr lang="ru-RU" dirty="0" smtClean="0"/>
              <a:t> «Найти идею» - 1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62894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t-EE" smtClean="0"/>
              <a:t>Цели маркетинга:</a:t>
            </a:r>
            <a:endParaRPr lang="et-EE" altLang="et-EE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et-EE" dirty="0" smtClean="0"/>
              <a:t>Привлекать новых клиентов</a:t>
            </a:r>
          </a:p>
          <a:p>
            <a:r>
              <a:rPr lang="ru-RU" altLang="et-EE" dirty="0" smtClean="0"/>
              <a:t>Удерживать  существующих </a:t>
            </a:r>
            <a:r>
              <a:rPr lang="ru-RU" altLang="et-EE" dirty="0" smtClean="0"/>
              <a:t>клиентов</a:t>
            </a:r>
            <a:endParaRPr lang="et-EE" altLang="et-EE" dirty="0" smtClean="0"/>
          </a:p>
          <a:p>
            <a:endParaRPr lang="et-EE" altLang="et-EE" dirty="0"/>
          </a:p>
          <a:p>
            <a:endParaRPr lang="et-EE" altLang="et-EE" dirty="0" smtClean="0"/>
          </a:p>
          <a:p>
            <a:pPr marL="0" indent="0">
              <a:buNone/>
            </a:pPr>
            <a:r>
              <a:rPr lang="ru-RU" altLang="et-EE" dirty="0" smtClean="0"/>
              <a:t>Задача маркетолога: обеспечивать «входящий» поток.</a:t>
            </a:r>
            <a:endParaRPr lang="et-EE" altLang="et-EE" dirty="0" smtClean="0"/>
          </a:p>
        </p:txBody>
      </p:sp>
    </p:spTree>
    <p:extLst>
      <p:ext uri="{BB962C8B-B14F-4D97-AF65-F5344CB8AC3E}">
        <p14:creationId xmlns:p14="http://schemas.microsoft.com/office/powerpoint/2010/main" val="3934283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Маркетинговые инструменты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0" lvl="8" indent="0">
              <a:buNone/>
            </a:pPr>
            <a:r>
              <a:rPr lang="ru-RU" sz="5400" dirty="0" smtClean="0"/>
              <a:t>Сегментация </a:t>
            </a:r>
            <a:endParaRPr lang="et-EE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492" y="2877563"/>
            <a:ext cx="7783015" cy="32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66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t-EE" altLang="en-US" smtClean="0"/>
          </a:p>
        </p:txBody>
      </p:sp>
      <p:graphicFrame>
        <p:nvGraphicFramePr>
          <p:cNvPr id="15395" name="Group 35"/>
          <p:cNvGraphicFramePr>
            <a:graphicFrameLocks noGrp="1"/>
          </p:cNvGraphicFramePr>
          <p:nvPr>
            <p:ph type="tbl" idx="1"/>
          </p:nvPr>
        </p:nvGraphicFramePr>
        <p:xfrm>
          <a:off x="2090738" y="1752600"/>
          <a:ext cx="8001000" cy="4267200"/>
        </p:xfrm>
        <a:graphic>
          <a:graphicData uri="http://schemas.openxmlformats.org/drawingml/2006/table">
            <a:tbl>
              <a:tblPr/>
              <a:tblGrid>
                <a:gridCol w="246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0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3950"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Четыре «Р» продавца</a:t>
                      </a: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Четыре «С» покупателя</a:t>
                      </a: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3950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Продукт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Нужды и потребности потребителя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Цена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Издержки клиента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Место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Удобство, Комфорт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Продвижение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Коммуникация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514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 по терминологии маркетинга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12287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2209800" y="2781300"/>
            <a:ext cx="7772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4000"/>
              <a:t>Сегментация</a:t>
            </a:r>
            <a:endParaRPr lang="et-EE" altLang="et-EE" sz="40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4000"/>
              <a:t>И поведение потребителей</a:t>
            </a:r>
            <a:br>
              <a:rPr lang="ru-RU" altLang="et-EE" sz="4000"/>
            </a:br>
            <a:endParaRPr lang="ru-RU" altLang="et-EE" sz="400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4440238" y="4365625"/>
            <a:ext cx="5541962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500"/>
              </a:spcBef>
              <a:buClrTx/>
            </a:pPr>
            <a:r>
              <a:rPr lang="ru-RU" altLang="et-EE" sz="2000"/>
              <a:t>Татьяна Мороз</a:t>
            </a:r>
          </a:p>
          <a:p>
            <a:pPr>
              <a:lnSpc>
                <a:spcPct val="90000"/>
              </a:lnSpc>
              <a:spcBef>
                <a:spcPts val="500"/>
              </a:spcBef>
              <a:buClrTx/>
            </a:pPr>
            <a:r>
              <a:rPr lang="en-US" altLang="et-EE" sz="2000"/>
              <a:t> moroz.ee</a:t>
            </a:r>
          </a:p>
          <a:p>
            <a:pPr>
              <a:lnSpc>
                <a:spcPct val="90000"/>
              </a:lnSpc>
              <a:spcBef>
                <a:spcPts val="500"/>
              </a:spcBef>
              <a:buClrTx/>
            </a:pPr>
            <a:endParaRPr lang="ru-RU" altLang="et-EE" sz="2000"/>
          </a:p>
          <a:p>
            <a:pPr>
              <a:lnSpc>
                <a:spcPct val="90000"/>
              </a:lnSpc>
              <a:spcBef>
                <a:spcPts val="500"/>
              </a:spcBef>
              <a:buClrTx/>
            </a:pPr>
            <a:endParaRPr lang="ru-RU" altLang="et-EE" sz="2000"/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147" y="188913"/>
            <a:ext cx="5379378" cy="633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3313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2098675" y="271463"/>
            <a:ext cx="8001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800" b="1"/>
              <a:t>Клиенто-ориентированность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1916113"/>
            <a:ext cx="3598863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2276476"/>
            <a:ext cx="3398838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7018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800" dirty="0" smtClean="0"/>
              <a:t>Цель- создать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800" dirty="0" smtClean="0"/>
              <a:t>Профиль </a:t>
            </a:r>
            <a:r>
              <a:rPr lang="ru-RU" altLang="et-EE" sz="3800" dirty="0"/>
              <a:t>идеального клиента</a:t>
            </a:r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68313" indent="-468313" eaLnBrk="0" hangingPunct="0">
              <a:spcBef>
                <a:spcPts val="7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0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1pPr>
            <a:lvl2pPr eaLnBrk="0" hangingPunct="0">
              <a:spcBef>
                <a:spcPts val="6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2pPr>
            <a:lvl3pPr eaLnBrk="0" hangingPunct="0">
              <a:spcBef>
                <a:spcPts val="57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4pPr>
            <a:lvl5pPr eaLnBrk="0" hangingPunct="0">
              <a:spcBef>
                <a:spcPts val="62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9pPr>
          </a:lstStyle>
          <a:p>
            <a:pPr eaLnBrk="1" hangingPunct="1">
              <a:spcBef>
                <a:spcPts val="500"/>
              </a:spcBef>
              <a:buClr>
                <a:srgbClr val="CC0000"/>
              </a:buClr>
              <a:buSzPct val="100000"/>
              <a:buFont typeface="Wingdings" pitchFamily="2" charset="2"/>
              <a:buChar char=""/>
              <a:defRPr/>
            </a:pPr>
            <a:r>
              <a:rPr lang="ru-RU" altLang="et-EE" sz="2000" dirty="0"/>
              <a:t>Реклама -  привлечение новых клиентов</a:t>
            </a:r>
          </a:p>
          <a:p>
            <a:pPr eaLnBrk="1" hangingPunct="1">
              <a:spcBef>
                <a:spcPts val="500"/>
              </a:spcBef>
              <a:buClr>
                <a:srgbClr val="CC0000"/>
              </a:buClr>
              <a:buSzPct val="100000"/>
              <a:buFont typeface="Wingdings" pitchFamily="2" charset="2"/>
              <a:buChar char=""/>
              <a:defRPr/>
            </a:pPr>
            <a:r>
              <a:rPr lang="ru-RU" altLang="et-EE" sz="2000" dirty="0"/>
              <a:t>Привлекать новых – мало, нужно привлекать правильных</a:t>
            </a:r>
          </a:p>
          <a:p>
            <a:pPr marL="0" indent="0" eaLnBrk="1" hangingPunct="1">
              <a:spcBef>
                <a:spcPts val="500"/>
              </a:spcBef>
              <a:buClr>
                <a:srgbClr val="CC0000"/>
              </a:buClr>
              <a:buSzPct val="100000"/>
              <a:defRPr/>
            </a:pPr>
            <a:r>
              <a:rPr lang="ru-RU" altLang="et-EE" sz="2000" dirty="0" smtClean="0"/>
              <a:t>Если грамотно произведена сегментация: </a:t>
            </a:r>
          </a:p>
          <a:p>
            <a:pPr marL="0" indent="0" eaLnBrk="1" hangingPunct="1">
              <a:spcBef>
                <a:spcPts val="500"/>
              </a:spcBef>
              <a:buClr>
                <a:srgbClr val="CC0000"/>
              </a:buClr>
              <a:buSzPct val="100000"/>
              <a:defRPr/>
            </a:pPr>
            <a:r>
              <a:rPr lang="ru-RU" altLang="et-EE" sz="2000" dirty="0" smtClean="0"/>
              <a:t>Клиенты  </a:t>
            </a:r>
            <a:r>
              <a:rPr lang="ru-RU" altLang="et-EE" sz="2000" dirty="0"/>
              <a:t>будут :</a:t>
            </a:r>
          </a:p>
          <a:p>
            <a:pPr marL="457200" indent="-457200" eaLnBrk="1" hangingPunct="1">
              <a:spcBef>
                <a:spcPts val="500"/>
              </a:spcBef>
              <a:buClr>
                <a:srgbClr val="CC0000"/>
              </a:buClr>
              <a:buSzPct val="100000"/>
              <a:buFont typeface="+mj-lt"/>
              <a:buAutoNum type="arabicPeriod"/>
              <a:defRPr/>
            </a:pPr>
            <a:r>
              <a:rPr lang="ru-RU" altLang="et-EE" sz="2000" dirty="0"/>
              <a:t>покупать, </a:t>
            </a:r>
          </a:p>
          <a:p>
            <a:pPr marL="457200" indent="-457200" eaLnBrk="1" hangingPunct="1">
              <a:spcBef>
                <a:spcPts val="500"/>
              </a:spcBef>
              <a:buClr>
                <a:srgbClr val="CC0000"/>
              </a:buClr>
              <a:buSzPct val="100000"/>
              <a:buFont typeface="+mj-lt"/>
              <a:buAutoNum type="arabicPeriod"/>
              <a:defRPr/>
            </a:pPr>
            <a:r>
              <a:rPr lang="ru-RU" altLang="et-EE" sz="2000" dirty="0"/>
              <a:t>расхваливать, </a:t>
            </a:r>
          </a:p>
          <a:p>
            <a:pPr marL="457200" indent="-457200" eaLnBrk="1" hangingPunct="1">
              <a:spcBef>
                <a:spcPts val="500"/>
              </a:spcBef>
              <a:buClr>
                <a:srgbClr val="CC0000"/>
              </a:buClr>
              <a:buSzPct val="100000"/>
              <a:buFont typeface="+mj-lt"/>
              <a:buAutoNum type="arabicPeriod"/>
              <a:defRPr/>
            </a:pPr>
            <a:r>
              <a:rPr lang="ru-RU" altLang="et-EE" sz="2000" dirty="0"/>
              <a:t>приведут новых клиентов</a:t>
            </a:r>
          </a:p>
          <a:p>
            <a:pPr eaLnBrk="1" hangingPunct="1">
              <a:spcBef>
                <a:spcPts val="500"/>
              </a:spcBef>
              <a:buClr>
                <a:srgbClr val="CC0000"/>
              </a:buClr>
              <a:buSzPct val="100000"/>
              <a:buFont typeface="Wingdings" pitchFamily="2" charset="2"/>
              <a:buChar char=""/>
              <a:defRPr/>
            </a:pPr>
            <a:r>
              <a:rPr lang="ru-RU" altLang="et-EE" sz="2000" dirty="0"/>
              <a:t>Требуются </a:t>
            </a:r>
            <a:r>
              <a:rPr lang="ru-RU" altLang="et-EE" sz="2000" b="1" dirty="0"/>
              <a:t>маркетинговые исследования </a:t>
            </a:r>
            <a:r>
              <a:rPr lang="ru-RU" altLang="et-EE" sz="2000" dirty="0"/>
              <a:t>с чётким профилем</a:t>
            </a:r>
          </a:p>
        </p:txBody>
      </p:sp>
    </p:spTree>
    <p:extLst>
      <p:ext uri="{BB962C8B-B14F-4D97-AF65-F5344CB8AC3E}">
        <p14:creationId xmlns:p14="http://schemas.microsoft.com/office/powerpoint/2010/main" val="11820687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800" b="1"/>
              <a:t>Сегментация рынка</a:t>
            </a: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68313" indent="-468313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450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1800"/>
              <a:t>Классификация групп потенциальных потребителей на основе различий в их нуждах, вкусах и/или поведении. </a:t>
            </a: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543301"/>
            <a:ext cx="83534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4376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anchor="b">
            <a:normAutofit/>
          </a:bodyPr>
          <a:lstStyle/>
          <a:p>
            <a:pPr>
              <a:defRPr/>
            </a:pPr>
            <a:r>
              <a:rPr lang="ru-RU" sz="3800"/>
              <a:t>ТАТЬЯНА МОРОЗ</a:t>
            </a:r>
            <a:br>
              <a:rPr lang="ru-RU" sz="3800"/>
            </a:br>
            <a:r>
              <a:rPr lang="et-EE" sz="3800"/>
              <a:t>moroz.ee</a:t>
            </a:r>
            <a:r>
              <a:rPr lang="ru-RU" sz="3800"/>
              <a:t>    </a:t>
            </a:r>
            <a:r>
              <a:rPr lang="ru-RU" sz="2400"/>
              <a:t>тел. 5114714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pPr marL="273050" indent="-273050"/>
            <a:r>
              <a:rPr lang="ru-RU" sz="2400" dirty="0"/>
              <a:t>Образование: МГУ им М</a:t>
            </a:r>
            <a:r>
              <a:rPr lang="ru-RU" sz="2400" dirty="0" smtClean="0"/>
              <a:t>.</a:t>
            </a:r>
            <a:r>
              <a:rPr lang="et-EE" sz="2400" dirty="0" smtClean="0"/>
              <a:t> </a:t>
            </a:r>
            <a:r>
              <a:rPr lang="ru-RU" sz="2400" dirty="0" smtClean="0"/>
              <a:t>В.</a:t>
            </a:r>
            <a:r>
              <a:rPr lang="et-EE" sz="2400" dirty="0" smtClean="0"/>
              <a:t> </a:t>
            </a:r>
            <a:r>
              <a:rPr lang="ru-RU" sz="2400" dirty="0" smtClean="0"/>
              <a:t>Ломоносова</a:t>
            </a:r>
            <a:endParaRPr lang="ru-RU" sz="2400" dirty="0"/>
          </a:p>
          <a:p>
            <a:pPr marL="273050" indent="-273050"/>
            <a:r>
              <a:rPr lang="ru-RU" sz="2400" dirty="0"/>
              <a:t>Научная степень: магистр экономики</a:t>
            </a:r>
          </a:p>
          <a:p>
            <a:pPr marL="273050" indent="-273050"/>
            <a:r>
              <a:rPr lang="ru-RU" sz="2400" dirty="0"/>
              <a:t>Являюсь членом правления 2-х компаний</a:t>
            </a:r>
          </a:p>
          <a:p>
            <a:pPr marL="273050" indent="-273050"/>
            <a:r>
              <a:rPr lang="ru-RU" sz="2400" dirty="0"/>
              <a:t>Бизнес - </a:t>
            </a:r>
            <a:r>
              <a:rPr lang="ru-RU" sz="2400" dirty="0" err="1"/>
              <a:t>коуч</a:t>
            </a:r>
            <a:endParaRPr lang="ru-RU" sz="2400" dirty="0"/>
          </a:p>
          <a:p>
            <a:pPr marL="273050" indent="-273050"/>
            <a:r>
              <a:rPr lang="ru-RU" sz="2400" dirty="0"/>
              <a:t>Преподаватель ТМК</a:t>
            </a:r>
            <a:r>
              <a:rPr lang="ru-RU" sz="1800" dirty="0"/>
              <a:t>:</a:t>
            </a:r>
          </a:p>
          <a:p>
            <a:pPr marL="639763" lvl="1" indent="-273050"/>
            <a:r>
              <a:rPr lang="ru-RU" sz="1800" dirty="0"/>
              <a:t>Маркетинг </a:t>
            </a:r>
            <a:r>
              <a:rPr lang="ru-RU" sz="1800" dirty="0" smtClean="0"/>
              <a:t>(коммуникация, маркетинговые исследования, м. план, м. кампания… )</a:t>
            </a:r>
            <a:endParaRPr lang="ru-RU" sz="1800" dirty="0"/>
          </a:p>
          <a:p>
            <a:pPr marL="639763" lvl="1" indent="-273050"/>
            <a:r>
              <a:rPr lang="ru-RU" sz="1800" dirty="0"/>
              <a:t>Основы бизнеса и бизнес-планирование</a:t>
            </a:r>
          </a:p>
          <a:p>
            <a:pPr marL="639763" lvl="1" indent="-273050"/>
            <a:r>
              <a:rPr lang="ru-RU" sz="1800" dirty="0"/>
              <a:t>Реклама</a:t>
            </a:r>
          </a:p>
          <a:p>
            <a:pPr marL="639763" lvl="1" indent="-273050"/>
            <a:r>
              <a:rPr lang="ru-RU" sz="1800" dirty="0"/>
              <a:t>Управление проектом</a:t>
            </a:r>
          </a:p>
        </p:txBody>
      </p:sp>
      <p:pic>
        <p:nvPicPr>
          <p:cNvPr id="9220" name="Picture 2" descr="http://moroz.ee/wp-content/uploads/2010/12/ff5e4530f67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6" y="860425"/>
            <a:ext cx="165576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allinna Majanduskool Logo Vector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424" y="486221"/>
            <a:ext cx="2304604" cy="230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43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800"/>
              <a:t>Принцип Парето</a:t>
            </a:r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68313" indent="-468313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b="1"/>
              <a:t>20/80</a:t>
            </a:r>
            <a:r>
              <a:rPr lang="ru-RU" altLang="et-EE"/>
              <a:t>  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i="1"/>
              <a:t>«20 % усилий дают 80 % результата, а остальные 80 % усилий — лишь 20 % результата»</a:t>
            </a:r>
            <a:r>
              <a:rPr lang="ru-RU" altLang="et-EE"/>
              <a:t>.</a:t>
            </a:r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333375"/>
            <a:ext cx="144780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943350"/>
            <a:ext cx="2881313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0761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800"/>
              <a:t>Примеры принципа Парето</a:t>
            </a: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68313" indent="-468313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350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1400"/>
              <a:t>80% всего времени носится 20% имеющейся одежды</a:t>
            </a:r>
          </a:p>
          <a:p>
            <a:pPr>
              <a:spcBef>
                <a:spcPts val="350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1400"/>
              <a:t>20% клиентов определяют 80% доходов компании (например, ресторанам основную прибыль приносят постоянные клиенты, которых, по статистике, в среднем 1/5 от общего числа);</a:t>
            </a:r>
          </a:p>
          <a:p>
            <a:pPr>
              <a:spcBef>
                <a:spcPts val="350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1400"/>
              <a:t>20% сотрудников фирмы выполняют 80% работы (эти 20% руководство считает «ценными» и «незаменимыми»);</a:t>
            </a:r>
          </a:p>
          <a:p>
            <a:pPr>
              <a:spcBef>
                <a:spcPts val="350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1400"/>
              <a:t>20% исходных продуктов определяют 80% стоимости готового изделия.</a:t>
            </a:r>
          </a:p>
          <a:p>
            <a:pPr>
              <a:spcBef>
                <a:spcPts val="350"/>
              </a:spcBef>
              <a:buClr>
                <a:srgbClr val="CC0000"/>
              </a:buClr>
            </a:pPr>
            <a:endParaRPr lang="ru-RU" altLang="et-EE" sz="1400"/>
          </a:p>
        </p:txBody>
      </p:sp>
    </p:spTree>
    <p:extLst>
      <p:ext uri="{BB962C8B-B14F-4D97-AF65-F5344CB8AC3E}">
        <p14:creationId xmlns:p14="http://schemas.microsoft.com/office/powerpoint/2010/main" val="13268398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t-EE" altLang="et-EE" sz="3800" i="1"/>
              <a:t>Сегментирование рынка</a:t>
            </a: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2090738" y="1752601"/>
            <a:ext cx="8001000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69900" indent="-468313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et-EE" b="1"/>
              <a:t>Сегментация потребительского рынка</a:t>
            </a:r>
            <a:r>
              <a:rPr lang="ru-RU" altLang="et-EE"/>
              <a:t> может быть произведена по нескольким признакам: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/>
              <a:t>географическому, 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/>
              <a:t>демографическому,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/>
              <a:t>психографическому, 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/>
              <a:t>социальному, </a:t>
            </a:r>
          </a:p>
          <a:p>
            <a:pPr eaLnBrk="1" hangingPunct="1">
              <a:buClrTx/>
              <a:buFontTx/>
              <a:buNone/>
            </a:pPr>
            <a:r>
              <a:rPr lang="ru-RU" altLang="et-EE"/>
              <a:t>при этом каждому из этих признаков присущи свои переменные.</a:t>
            </a:r>
          </a:p>
        </p:txBody>
      </p:sp>
    </p:spTree>
    <p:extLst>
      <p:ext uri="{BB962C8B-B14F-4D97-AF65-F5344CB8AC3E}">
        <p14:creationId xmlns:p14="http://schemas.microsoft.com/office/powerpoint/2010/main" val="2700349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800" b="1"/>
              <a:t>Критерии сегментации</a:t>
            </a: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68313" indent="-468313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0000"/>
              </a:lnSpc>
              <a:spcBef>
                <a:spcPts val="425"/>
              </a:spcBef>
              <a:buClr>
                <a:srgbClr val="CC0000"/>
              </a:buClr>
            </a:pPr>
            <a:endParaRPr lang="ru-RU" altLang="et-EE" sz="1700" dirty="0"/>
          </a:p>
          <a:p>
            <a:pPr>
              <a:lnSpc>
                <a:spcPct val="80000"/>
              </a:lnSpc>
              <a:spcBef>
                <a:spcPts val="4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1700" dirty="0"/>
              <a:t>Сегментация не является чем-то произвольным. Она осуществляется в соответствии с определенными классификационными критериями и признаками (принципами). </a:t>
            </a:r>
          </a:p>
          <a:p>
            <a:pPr>
              <a:lnSpc>
                <a:spcPct val="80000"/>
              </a:lnSpc>
              <a:spcBef>
                <a:spcPts val="425"/>
              </a:spcBef>
              <a:buClr>
                <a:srgbClr val="CC0000"/>
              </a:buClr>
            </a:pPr>
            <a:endParaRPr lang="ru-RU" altLang="et-EE" sz="1700" b="1" dirty="0"/>
          </a:p>
          <a:p>
            <a:pPr>
              <a:lnSpc>
                <a:spcPct val="80000"/>
              </a:lnSpc>
              <a:spcBef>
                <a:spcPts val="4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1700" b="1" dirty="0"/>
              <a:t>Критерий </a:t>
            </a:r>
            <a:r>
              <a:rPr lang="ru-RU" altLang="et-EE" sz="1700" b="1" dirty="0" smtClean="0"/>
              <a:t>  - признак, </a:t>
            </a:r>
            <a:r>
              <a:rPr lang="ru-RU" altLang="et-EE" sz="1700" b="1" dirty="0"/>
              <a:t>на основании которого производится оценка, определение или классификация чего-либо (в нашем случае рынка). </a:t>
            </a:r>
          </a:p>
          <a:p>
            <a:pPr>
              <a:lnSpc>
                <a:spcPct val="80000"/>
              </a:lnSpc>
              <a:spcBef>
                <a:spcPts val="425"/>
              </a:spcBef>
              <a:buClr>
                <a:srgbClr val="CC0000"/>
              </a:buClr>
            </a:pPr>
            <a:endParaRPr lang="ru-RU" altLang="et-EE" sz="1700" b="1" dirty="0"/>
          </a:p>
          <a:p>
            <a:pPr>
              <a:lnSpc>
                <a:spcPct val="80000"/>
              </a:lnSpc>
              <a:spcBef>
                <a:spcPts val="4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1700" b="1" dirty="0"/>
              <a:t>Признак - способ выделения данного сегмента рынка. </a:t>
            </a:r>
          </a:p>
          <a:p>
            <a:pPr>
              <a:lnSpc>
                <a:spcPct val="80000"/>
              </a:lnSpc>
              <a:spcBef>
                <a:spcPts val="425"/>
              </a:spcBef>
              <a:buClr>
                <a:srgbClr val="CC0000"/>
              </a:buClr>
            </a:pPr>
            <a:endParaRPr lang="ru-RU" altLang="et-EE" sz="1700" b="1" dirty="0"/>
          </a:p>
          <a:p>
            <a:pPr>
              <a:lnSpc>
                <a:spcPct val="80000"/>
              </a:lnSpc>
              <a:spcBef>
                <a:spcPts val="4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1700" b="1" dirty="0"/>
              <a:t>Критерии различаются в зависимости от назначения товаров (потребительские и производственного назначения) и позволяют в итоге получить ответы на вопросы "Кто?", "Как?" и "Почему?" покупает продукцию предприятия.</a:t>
            </a:r>
            <a:r>
              <a:rPr lang="ru-RU" altLang="et-EE" sz="1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29595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6" y="404813"/>
            <a:ext cx="9051925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76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430214"/>
            <a:ext cx="6192838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167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2354264" y="317500"/>
            <a:ext cx="7559675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2100" b="1"/>
              <a:t>Географическая сегментация рынка</a:t>
            </a: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2090738" y="1779588"/>
            <a:ext cx="8001000" cy="424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68313" indent="-468313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2100" b="1"/>
              <a:t>административное деление территории, </a:t>
            </a:r>
          </a:p>
          <a:p>
            <a:pPr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2100" b="1"/>
              <a:t>место проживания </a:t>
            </a:r>
          </a:p>
          <a:p>
            <a:pPr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2100" b="1"/>
              <a:t>плотность населения, проходимость </a:t>
            </a:r>
          </a:p>
          <a:p>
            <a:pPr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2100" b="1"/>
              <a:t>численность населения для городских образований, </a:t>
            </a:r>
          </a:p>
          <a:p>
            <a:pPr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2100" b="1"/>
              <a:t>климат и т.д. </a:t>
            </a:r>
          </a:p>
          <a:p>
            <a:pPr>
              <a:spcBef>
                <a:spcPts val="525"/>
              </a:spcBef>
              <a:buClr>
                <a:srgbClr val="CC0000"/>
              </a:buClr>
            </a:pPr>
            <a:endParaRPr lang="ru-RU" altLang="et-EE" sz="2100" b="1"/>
          </a:p>
          <a:p>
            <a:pPr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2100" b="1"/>
              <a:t>При этом предполагают, что потребители этих территорий обладают одинаковыми или схожими потребительскими предпочтениями.</a:t>
            </a:r>
          </a:p>
        </p:txBody>
      </p:sp>
    </p:spTree>
    <p:extLst>
      <p:ext uri="{BB962C8B-B14F-4D97-AF65-F5344CB8AC3E}">
        <p14:creationId xmlns:p14="http://schemas.microsoft.com/office/powerpoint/2010/main" val="13736582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400" b="1"/>
              <a:t>Демографические </a:t>
            </a:r>
            <a:r>
              <a:rPr lang="ru-RU" altLang="et-EE" sz="3400"/>
              <a:t>признаки сегментации</a:t>
            </a: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68313" indent="-468313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dirty="0" smtClean="0"/>
              <a:t>Возраст </a:t>
            </a:r>
            <a:endParaRPr lang="ru-RU" altLang="et-EE" dirty="0"/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dirty="0"/>
              <a:t>Пол 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dirty="0"/>
              <a:t>Размер семьи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dirty="0"/>
              <a:t>Этапы жизненного цикла </a:t>
            </a:r>
            <a:r>
              <a:rPr lang="ru-RU" altLang="et-EE" dirty="0" smtClean="0"/>
              <a:t>семьи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dirty="0" smtClean="0"/>
              <a:t>Национальность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dirty="0" smtClean="0"/>
              <a:t>Вероисповедание</a:t>
            </a:r>
          </a:p>
          <a:p>
            <a:pPr marL="0" indent="0" eaLnBrk="1" hangingPunct="1">
              <a:buClr>
                <a:srgbClr val="CC0000"/>
              </a:buClr>
            </a:pPr>
            <a:endParaRPr lang="ru-RU" altLang="et-EE" dirty="0"/>
          </a:p>
        </p:txBody>
      </p:sp>
      <p:sp>
        <p:nvSpPr>
          <p:cNvPr id="2" name="Rectangle 1"/>
          <p:cNvSpPr/>
          <p:nvPr/>
        </p:nvSpPr>
        <p:spPr>
          <a:xfrm>
            <a:off x="2766404" y="5650468"/>
            <a:ext cx="4931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 smtClean="0"/>
              <a:t>https://www.youtube.com/watch?v=K2G4sQetqFg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9958990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Как? Только на основе фактических статистических данных</a:t>
            </a:r>
            <a:br>
              <a:rPr lang="ru-RU" dirty="0" smtClean="0"/>
            </a:br>
            <a:endParaRPr lang="et-EE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23951" y="1752600"/>
            <a:ext cx="10668000" cy="4267200"/>
          </a:xfrm>
        </p:spPr>
      </p:sp>
      <p:sp>
        <p:nvSpPr>
          <p:cNvPr id="4" name="Rectangle 3"/>
          <p:cNvSpPr/>
          <p:nvPr/>
        </p:nvSpPr>
        <p:spPr>
          <a:xfrm>
            <a:off x="913298" y="1267381"/>
            <a:ext cx="4955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 smtClean="0"/>
              <a:t>http://www.tallinn.ee/rus/Godovoj-otchet-Tallinna</a:t>
            </a:r>
            <a:endParaRPr lang="et-E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73" y="1636713"/>
            <a:ext cx="8696427" cy="482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4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2098675" y="217488"/>
            <a:ext cx="800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88914"/>
            <a:ext cx="7272337" cy="635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76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524000" y="304801"/>
            <a:ext cx="4140200" cy="1216025"/>
          </a:xfrm>
        </p:spPr>
        <p:txBody>
          <a:bodyPr/>
          <a:lstStyle/>
          <a:p>
            <a:pPr eaLnBrk="1" hangingPunct="1"/>
            <a:r>
              <a:rPr lang="ru-RU" altLang="et-EE" smtClean="0"/>
              <a:t>Познакомимся!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sz="quarter" idx="1"/>
          </p:nvPr>
        </p:nvSpPr>
        <p:spPr>
          <a:xfrm>
            <a:off x="1981201" y="1600201"/>
            <a:ext cx="3827463" cy="4873625"/>
          </a:xfrm>
        </p:spPr>
        <p:txBody>
          <a:bodyPr/>
          <a:lstStyle/>
          <a:p>
            <a:pPr marL="457200" indent="-457200">
              <a:buFont typeface="Century Schoolbook" panose="02040604050505020304" pitchFamily="18" charset="0"/>
              <a:buAutoNum type="arabicPeriod"/>
            </a:pPr>
            <a:r>
              <a:rPr lang="ru-RU" altLang="et-EE" dirty="0" smtClean="0"/>
              <a:t>Листок сложить треугольником</a:t>
            </a:r>
          </a:p>
          <a:p>
            <a:pPr marL="457200" indent="-457200">
              <a:buFont typeface="Century Schoolbook" panose="02040604050505020304" pitchFamily="18" charset="0"/>
              <a:buAutoNum type="arabicPeriod"/>
            </a:pPr>
            <a:r>
              <a:rPr lang="ru-RU" altLang="et-EE" dirty="0" smtClean="0"/>
              <a:t>Имя, фамилия и чуть-чуть про себя</a:t>
            </a:r>
            <a:r>
              <a:rPr lang="et-EE" altLang="et-EE" dirty="0" smtClean="0"/>
              <a:t>, </a:t>
            </a:r>
            <a:r>
              <a:rPr lang="ru-RU" altLang="et-EE" dirty="0" smtClean="0"/>
              <a:t>свой проект и свой уровень в маркетинге.</a:t>
            </a:r>
          </a:p>
          <a:p>
            <a:pPr marL="457200" indent="-457200">
              <a:buFont typeface="Century Schoolbook" panose="02040604050505020304" pitchFamily="18" charset="0"/>
              <a:buAutoNum type="arabicPeriod"/>
            </a:pPr>
            <a:r>
              <a:rPr lang="ru-RU" altLang="et-EE" dirty="0" smtClean="0"/>
              <a:t>Почему записались на курс?</a:t>
            </a:r>
          </a:p>
          <a:p>
            <a:pPr marL="457200" indent="-457200">
              <a:buFont typeface="Century Schoolbook" panose="02040604050505020304" pitchFamily="18" charset="0"/>
              <a:buAutoNum type="arabicPeriod"/>
            </a:pPr>
            <a:r>
              <a:rPr lang="ru-RU" altLang="et-EE" dirty="0" smtClean="0"/>
              <a:t>Что ожидаете?</a:t>
            </a:r>
          </a:p>
        </p:txBody>
      </p:sp>
      <p:pic>
        <p:nvPicPr>
          <p:cNvPr id="51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4" y="1916114"/>
            <a:ext cx="5653087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973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260350"/>
            <a:ext cx="7993063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06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0"/>
            <a:ext cx="5829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770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Социальная сегментация</a:t>
            </a:r>
            <a:br>
              <a:rPr lang="ru-RU" dirty="0" smtClean="0"/>
            </a:br>
            <a:r>
              <a:rPr lang="ru-RU" dirty="0" smtClean="0"/>
              <a:t>Географическая сегментация</a:t>
            </a:r>
            <a:endParaRPr lang="et-EE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</p:spTree>
    <p:extLst>
      <p:ext uri="{BB962C8B-B14F-4D97-AF65-F5344CB8AC3E}">
        <p14:creationId xmlns:p14="http://schemas.microsoft.com/office/powerpoint/2010/main" val="35041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Психологическая и мотивационная  сегментация</a:t>
            </a:r>
            <a:endParaRPr lang="et-EE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</p:spTree>
    <p:extLst>
      <p:ext uri="{BB962C8B-B14F-4D97-AF65-F5344CB8AC3E}">
        <p14:creationId xmlns:p14="http://schemas.microsoft.com/office/powerpoint/2010/main" val="263166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360363" y="23241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400" dirty="0"/>
              <a:t>Пирамида</a:t>
            </a:r>
            <a:br>
              <a:rPr lang="ru-RU" altLang="et-EE" sz="3400" dirty="0"/>
            </a:br>
            <a:r>
              <a:rPr lang="ru-RU" altLang="et-EE" sz="3400" dirty="0" smtClean="0"/>
              <a:t>А. </a:t>
            </a:r>
            <a:r>
              <a:rPr lang="ru-RU" altLang="et-EE" sz="3400" dirty="0" err="1" smtClean="0"/>
              <a:t>Маслоу</a:t>
            </a:r>
            <a:endParaRPr lang="ru-RU" altLang="et-EE" sz="3400" dirty="0"/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422275"/>
            <a:ext cx="6775450" cy="559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3535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265114"/>
            <a:ext cx="8137525" cy="655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015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88913"/>
            <a:ext cx="3810000" cy="603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836613"/>
            <a:ext cx="5022850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54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800"/>
              <a:t>З.Фрейд</a:t>
            </a:r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260350"/>
            <a:ext cx="2312987" cy="371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628776"/>
            <a:ext cx="5867400" cy="42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1587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404813"/>
            <a:ext cx="4724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790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313"/>
            <a:ext cx="12192000" cy="728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14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mtClean="0"/>
              <a:t>Данные о курсе</a:t>
            </a:r>
            <a:endParaRPr lang="et-EE" alt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t-EE" altLang="en-US" sz="2600" b="1" dirty="0"/>
              <a:t>Aine nimetus: </a:t>
            </a:r>
            <a:r>
              <a:rPr lang="et-EE" altLang="en-US" sz="2600" b="1" dirty="0" smtClean="0"/>
              <a:t>Turunduse</a:t>
            </a:r>
            <a:r>
              <a:rPr lang="ru-RU" altLang="en-US" sz="2600" b="1" dirty="0" smtClean="0"/>
              <a:t> </a:t>
            </a:r>
            <a:r>
              <a:rPr lang="et-EE" altLang="en-US" sz="2600" b="1" dirty="0" smtClean="0"/>
              <a:t>baaskoolitus väikeettevõtjale</a:t>
            </a:r>
            <a:endParaRPr lang="ru-RU" altLang="en-US" sz="2600" b="1" dirty="0"/>
          </a:p>
          <a:p>
            <a:pPr eaLnBrk="1" hangingPunct="1"/>
            <a:r>
              <a:rPr lang="et-EE" altLang="en-US" sz="2600" b="1" dirty="0"/>
              <a:t>Õpetaja: Tatjana Moroz </a:t>
            </a:r>
          </a:p>
          <a:p>
            <a:pPr eaLnBrk="1" hangingPunct="1"/>
            <a:r>
              <a:rPr lang="et-EE" altLang="en-US" sz="2600" b="1" dirty="0" smtClean="0"/>
              <a:t>Maht </a:t>
            </a:r>
            <a:r>
              <a:rPr lang="et-EE" altLang="en-US" sz="2600" b="1" dirty="0"/>
              <a:t>tundides: </a:t>
            </a:r>
            <a:r>
              <a:rPr lang="et-EE" altLang="en-US" sz="2600" b="1" dirty="0" smtClean="0"/>
              <a:t>100 </a:t>
            </a:r>
            <a:r>
              <a:rPr lang="et-EE" altLang="en-US" sz="2600" b="1" dirty="0"/>
              <a:t>t</a:t>
            </a:r>
            <a:r>
              <a:rPr lang="et-EE" altLang="en-US" sz="2600" b="1" dirty="0" smtClean="0"/>
              <a:t>., sh kontaktõpe 60 tundi</a:t>
            </a:r>
            <a:endParaRPr lang="ru-RU" altLang="en-US" sz="2600" b="1" dirty="0" smtClean="0"/>
          </a:p>
          <a:p>
            <a:r>
              <a:rPr lang="et-EE" altLang="en-US" sz="2600" b="1" dirty="0" smtClean="0"/>
              <a:t>Toimumise aeg: </a:t>
            </a:r>
            <a:r>
              <a:rPr lang="et-EE" altLang="en-US" sz="2600" b="1" dirty="0" smtClean="0"/>
              <a:t>9.03-14.06.18</a:t>
            </a:r>
            <a:endParaRPr lang="et-EE" altLang="en-US" sz="2600" b="1" dirty="0"/>
          </a:p>
          <a:p>
            <a:pPr eaLnBrk="1" hangingPunct="1"/>
            <a:r>
              <a:rPr lang="et-EE" altLang="en-US" sz="2600" b="1" dirty="0"/>
              <a:t>Hindamisviis</a:t>
            </a:r>
            <a:r>
              <a:rPr lang="et-EE" altLang="en-US" sz="2600" dirty="0"/>
              <a:t>: </a:t>
            </a:r>
            <a:r>
              <a:rPr lang="et-EE" altLang="en-US" sz="2600" dirty="0" smtClean="0"/>
              <a:t>arvestus</a:t>
            </a:r>
            <a:endParaRPr lang="ru-RU" altLang="en-US" sz="2600" dirty="0" smtClean="0"/>
          </a:p>
          <a:p>
            <a:pPr eaLnBrk="1" hangingPunct="1"/>
            <a:endParaRPr lang="ru-RU" altLang="en-US" sz="2600" dirty="0"/>
          </a:p>
          <a:p>
            <a:pPr eaLnBrk="1" hangingPunct="1"/>
            <a:endParaRPr lang="ru-RU" altLang="en-US" sz="2600" dirty="0" smtClean="0"/>
          </a:p>
          <a:p>
            <a:pPr eaLnBrk="1" hangingPunct="1"/>
            <a:r>
              <a:rPr lang="ru-RU" altLang="en-US" sz="2600" dirty="0" smtClean="0"/>
              <a:t>Когда в последний раз учились?</a:t>
            </a:r>
            <a:endParaRPr lang="et-EE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645258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400"/>
              <a:t>Выбор эффективного сегмента</a:t>
            </a:r>
            <a:r>
              <a:rPr lang="et-EE" altLang="et-EE" sz="3400"/>
              <a:t>: </a:t>
            </a:r>
          </a:p>
        </p:txBody>
      </p:sp>
      <p:sp>
        <p:nvSpPr>
          <p:cNvPr id="52227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68313" indent="-468313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et-EE" altLang="et-EE" sz="2100"/>
              <a:t>1. Потенциальная емкость сегмента </a:t>
            </a:r>
          </a:p>
          <a:p>
            <a:pPr>
              <a:lnSpc>
                <a:spcPct val="90000"/>
              </a:lnSpc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et-EE" altLang="et-EE" sz="2100"/>
              <a:t>2. Доступность сегмента. </a:t>
            </a:r>
          </a:p>
          <a:p>
            <a:pPr>
              <a:lnSpc>
                <a:spcPct val="90000"/>
              </a:lnSpc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et-EE" altLang="et-EE" sz="2100"/>
              <a:t>3. Устойчивость сегмента. </a:t>
            </a:r>
          </a:p>
          <a:p>
            <a:pPr>
              <a:lnSpc>
                <a:spcPct val="90000"/>
              </a:lnSpc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et-EE" altLang="et-EE" sz="2100"/>
              <a:t>4. Прибыльность. </a:t>
            </a:r>
          </a:p>
          <a:p>
            <a:pPr>
              <a:lnSpc>
                <a:spcPct val="90000"/>
              </a:lnSpc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et-EE" altLang="et-EE" sz="2100"/>
              <a:t>5. Уровень конкуренции. </a:t>
            </a:r>
          </a:p>
          <a:p>
            <a:pPr>
              <a:lnSpc>
                <a:spcPct val="90000"/>
              </a:lnSpc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et-EE" altLang="et-EE" sz="2100"/>
              <a:t>6. Защищенность от конкуренции. </a:t>
            </a:r>
          </a:p>
          <a:p>
            <a:pPr>
              <a:lnSpc>
                <a:spcPct val="90000"/>
              </a:lnSpc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et-EE" altLang="et-EE" sz="2100"/>
              <a:t>7. Рекламные возможности фирмы в сегменте. </a:t>
            </a:r>
          </a:p>
          <a:p>
            <a:pPr>
              <a:lnSpc>
                <a:spcPct val="90000"/>
              </a:lnSpc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et-EE" altLang="et-EE" sz="2100"/>
              <a:t>8. Возможности сервиса в сегменте, </a:t>
            </a:r>
            <a:r>
              <a:rPr lang="ru-RU" altLang="et-EE" sz="2100"/>
              <a:t> удержание клиента</a:t>
            </a:r>
            <a:r>
              <a:rPr lang="et-EE" altLang="et-EE" sz="2100"/>
              <a:t>. </a:t>
            </a:r>
          </a:p>
          <a:p>
            <a:pPr>
              <a:lnSpc>
                <a:spcPct val="90000"/>
              </a:lnSpc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et-EE" altLang="et-EE" sz="2100"/>
              <a:t>9. Зависимость сегмента от ограничивающих товаров и услуг. </a:t>
            </a:r>
          </a:p>
          <a:p>
            <a:pPr>
              <a:lnSpc>
                <a:spcPct val="90000"/>
              </a:lnSpc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et-EE" altLang="et-EE" sz="2100"/>
              <a:t>10. Технологические трудности работы в сегменте. </a:t>
            </a:r>
          </a:p>
        </p:txBody>
      </p:sp>
    </p:spTree>
    <p:extLst>
      <p:ext uri="{BB962C8B-B14F-4D97-AF65-F5344CB8AC3E}">
        <p14:creationId xmlns:p14="http://schemas.microsoft.com/office/powerpoint/2010/main" val="17692778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800"/>
              <a:t>Анкета Клиента</a:t>
            </a:r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68313" indent="-468313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350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1400" dirty="0"/>
              <a:t>Фамилия, Должность, Адрес, телефон, Веб-страница</a:t>
            </a:r>
          </a:p>
          <a:p>
            <a:pPr>
              <a:spcBef>
                <a:spcPts val="350"/>
              </a:spcBef>
              <a:buClr>
                <a:srgbClr val="CC0000"/>
              </a:buClr>
              <a:buFont typeface="Verdana" panose="020B0604030504040204" pitchFamily="34" charset="0"/>
              <a:buAutoNum type="arabicPeriod"/>
            </a:pPr>
            <a:r>
              <a:rPr lang="ru-RU" altLang="et-EE" sz="1400" dirty="0"/>
              <a:t>Пол</a:t>
            </a:r>
          </a:p>
          <a:p>
            <a:pPr>
              <a:spcBef>
                <a:spcPts val="350"/>
              </a:spcBef>
              <a:buClr>
                <a:srgbClr val="CC0000"/>
              </a:buClr>
              <a:buFont typeface="Verdana" panose="020B0604030504040204" pitchFamily="34" charset="0"/>
              <a:buAutoNum type="arabicPeriod"/>
            </a:pPr>
            <a:r>
              <a:rPr lang="ru-RU" altLang="et-EE" sz="1400" dirty="0"/>
              <a:t>Возраст</a:t>
            </a:r>
          </a:p>
          <a:p>
            <a:pPr>
              <a:spcBef>
                <a:spcPts val="350"/>
              </a:spcBef>
              <a:buClr>
                <a:srgbClr val="CC0000"/>
              </a:buClr>
              <a:buFont typeface="Verdana" panose="020B0604030504040204" pitchFamily="34" charset="0"/>
              <a:buAutoNum type="arabicPeriod"/>
            </a:pPr>
            <a:r>
              <a:rPr lang="ru-RU" altLang="et-EE" sz="1400" dirty="0"/>
              <a:t>Уровень доходов</a:t>
            </a:r>
          </a:p>
          <a:p>
            <a:pPr>
              <a:spcBef>
                <a:spcPts val="350"/>
              </a:spcBef>
              <a:buClr>
                <a:srgbClr val="CC0000"/>
              </a:buClr>
              <a:buFont typeface="Verdana" panose="020B0604030504040204" pitchFamily="34" charset="0"/>
              <a:buAutoNum type="arabicPeriod"/>
            </a:pPr>
            <a:r>
              <a:rPr lang="ru-RU" altLang="et-EE" sz="1400" dirty="0"/>
              <a:t>Семейное положение</a:t>
            </a:r>
          </a:p>
          <a:p>
            <a:pPr>
              <a:spcBef>
                <a:spcPts val="350"/>
              </a:spcBef>
              <a:buClr>
                <a:srgbClr val="CC0000"/>
              </a:buClr>
              <a:buFont typeface="Verdana" panose="020B0604030504040204" pitchFamily="34" charset="0"/>
              <a:buAutoNum type="arabicPeriod"/>
            </a:pPr>
            <a:r>
              <a:rPr lang="ru-RU" altLang="et-EE" sz="1400" dirty="0"/>
              <a:t>Количество детей</a:t>
            </a:r>
          </a:p>
          <a:p>
            <a:pPr>
              <a:spcBef>
                <a:spcPts val="350"/>
              </a:spcBef>
              <a:buClr>
                <a:srgbClr val="CC0000"/>
              </a:buClr>
              <a:buFont typeface="Verdana" panose="020B0604030504040204" pitchFamily="34" charset="0"/>
              <a:buAutoNum type="arabicPeriod"/>
            </a:pPr>
            <a:r>
              <a:rPr lang="ru-RU" altLang="et-EE" sz="1400" dirty="0"/>
              <a:t>Образование</a:t>
            </a:r>
          </a:p>
          <a:p>
            <a:pPr>
              <a:spcBef>
                <a:spcPts val="350"/>
              </a:spcBef>
              <a:buClr>
                <a:srgbClr val="CC0000"/>
              </a:buClr>
              <a:buFont typeface="Verdana" panose="020B0604030504040204" pitchFamily="34" charset="0"/>
              <a:buAutoNum type="arabicPeriod"/>
            </a:pPr>
            <a:r>
              <a:rPr lang="ru-RU" altLang="et-EE" sz="1400" dirty="0"/>
              <a:t>Должность</a:t>
            </a:r>
          </a:p>
          <a:p>
            <a:pPr>
              <a:spcBef>
                <a:spcPts val="350"/>
              </a:spcBef>
              <a:buClr>
                <a:srgbClr val="CC0000"/>
              </a:buClr>
              <a:buFont typeface="Verdana" panose="020B0604030504040204" pitchFamily="34" charset="0"/>
              <a:buAutoNum type="arabicPeriod"/>
            </a:pPr>
            <a:r>
              <a:rPr lang="ru-RU" altLang="et-EE" sz="1400" dirty="0"/>
              <a:t>Географический сегмент рынка</a:t>
            </a:r>
          </a:p>
          <a:p>
            <a:pPr>
              <a:spcBef>
                <a:spcPts val="350"/>
              </a:spcBef>
              <a:buClrTx/>
            </a:pPr>
            <a:r>
              <a:rPr lang="ru-RU" altLang="et-EE" sz="1400" b="1" dirty="0"/>
              <a:t>Роли в принятии решения</a:t>
            </a:r>
          </a:p>
          <a:p>
            <a:pPr>
              <a:spcBef>
                <a:spcPts val="350"/>
              </a:spcBef>
              <a:buClrTx/>
            </a:pPr>
            <a:r>
              <a:rPr lang="ru-RU" altLang="et-EE" sz="1400" dirty="0"/>
              <a:t>9. Кто принимает окончательное решение о покупки товара/услуги?</a:t>
            </a:r>
          </a:p>
          <a:p>
            <a:pPr>
              <a:spcBef>
                <a:spcPts val="350"/>
              </a:spcBef>
              <a:buClrTx/>
            </a:pPr>
            <a:r>
              <a:rPr lang="ru-RU" altLang="et-EE" sz="1400" dirty="0"/>
              <a:t>10. Кто влияет на решение о покупке?</a:t>
            </a:r>
          </a:p>
          <a:p>
            <a:pPr>
              <a:spcBef>
                <a:spcPts val="350"/>
              </a:spcBef>
              <a:buClrTx/>
            </a:pPr>
            <a:r>
              <a:rPr lang="ru-RU" altLang="et-EE" sz="1400" dirty="0"/>
              <a:t>11. Кто является конечным потребителем товара/услуги</a:t>
            </a:r>
            <a:r>
              <a:rPr lang="ru-RU" altLang="et-EE" sz="1400" dirty="0" smtClean="0"/>
              <a:t>?</a:t>
            </a:r>
          </a:p>
          <a:p>
            <a:pPr>
              <a:spcBef>
                <a:spcPts val="350"/>
              </a:spcBef>
              <a:buClrTx/>
            </a:pPr>
            <a:endParaRPr lang="ru-RU" altLang="et-EE" sz="1400" dirty="0"/>
          </a:p>
          <a:p>
            <a:pPr>
              <a:spcBef>
                <a:spcPts val="350"/>
              </a:spcBef>
              <a:buClrTx/>
            </a:pPr>
            <a:r>
              <a:rPr lang="ru-RU" altLang="et-EE" sz="1400" b="1" dirty="0" err="1" smtClean="0"/>
              <a:t>Психография</a:t>
            </a:r>
            <a:endParaRPr lang="ru-RU" altLang="et-EE" sz="1400" b="1" dirty="0" smtClean="0"/>
          </a:p>
          <a:p>
            <a:pPr>
              <a:spcBef>
                <a:spcPts val="350"/>
              </a:spcBef>
              <a:buClrTx/>
            </a:pPr>
            <a:endParaRPr lang="ru-RU" altLang="et-EE" sz="1400" b="1" dirty="0" smtClean="0"/>
          </a:p>
          <a:p>
            <a:pPr>
              <a:spcBef>
                <a:spcPts val="350"/>
              </a:spcBef>
              <a:buClrTx/>
            </a:pPr>
            <a:r>
              <a:rPr lang="ru-RU" altLang="et-EE" sz="1400" b="1" dirty="0" smtClean="0"/>
              <a:t>13 Мотив покупки</a:t>
            </a:r>
          </a:p>
          <a:p>
            <a:pPr>
              <a:spcBef>
                <a:spcPts val="350"/>
              </a:spcBef>
              <a:buClrTx/>
            </a:pPr>
            <a:r>
              <a:rPr lang="ru-RU" altLang="et-EE" sz="1400" b="1" dirty="0" smtClean="0"/>
              <a:t>15. Искомое ценностное предложение</a:t>
            </a:r>
          </a:p>
          <a:p>
            <a:pPr>
              <a:spcBef>
                <a:spcPts val="350"/>
              </a:spcBef>
              <a:buClrTx/>
            </a:pPr>
            <a:endParaRPr lang="ru-RU" altLang="et-EE" sz="1400" b="1" dirty="0"/>
          </a:p>
          <a:p>
            <a:pPr>
              <a:spcBef>
                <a:spcPts val="350"/>
              </a:spcBef>
              <a:buClrTx/>
            </a:pPr>
            <a:endParaRPr lang="ru-RU" altLang="et-EE" sz="1400" dirty="0"/>
          </a:p>
          <a:p>
            <a:pPr>
              <a:spcBef>
                <a:spcPts val="350"/>
              </a:spcBef>
              <a:buClrTx/>
            </a:pPr>
            <a:endParaRPr lang="ru-RU" altLang="et-EE" sz="1400" dirty="0"/>
          </a:p>
        </p:txBody>
      </p:sp>
    </p:spTree>
    <p:extLst>
      <p:ext uri="{BB962C8B-B14F-4D97-AF65-F5344CB8AC3E}">
        <p14:creationId xmlns:p14="http://schemas.microsoft.com/office/powerpoint/2010/main" val="4739941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800"/>
              <a:t>Задание:</a:t>
            </a:r>
          </a:p>
        </p:txBody>
      </p:sp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2090738" y="1752601"/>
            <a:ext cx="8001000" cy="484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68313" indent="-468313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dirty="0"/>
              <a:t>Мой идеальный клиент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dirty="0"/>
              <a:t>___________________________________________________________________________________________________________________________________________________________________________________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dirty="0"/>
              <a:t>Знаете что делаете? </a:t>
            </a:r>
          </a:p>
        </p:txBody>
      </p:sp>
    </p:spTree>
    <p:extLst>
      <p:ext uri="{BB962C8B-B14F-4D97-AF65-F5344CB8AC3E}">
        <p14:creationId xmlns:p14="http://schemas.microsoft.com/office/powerpoint/2010/main" val="30562588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</a:t>
            </a:r>
            <a:r>
              <a:rPr lang="ru-RU" dirty="0" smtClean="0"/>
              <a:t>просы</a:t>
            </a:r>
            <a:r>
              <a:rPr lang="et-EE" dirty="0" smtClean="0"/>
              <a:t/>
            </a:r>
            <a:br>
              <a:rPr lang="et-EE" dirty="0" smtClean="0"/>
            </a:b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Маркетинговое исследование</a:t>
            </a:r>
          </a:p>
          <a:p>
            <a:r>
              <a:rPr lang="ru-RU" dirty="0" smtClean="0"/>
              <a:t>Татьяна Мороз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91296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Опросы – ключ к успеху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Цель – ВЫЯСНИТЬ, Что люди:</a:t>
            </a:r>
          </a:p>
          <a:p>
            <a:endParaRPr lang="ru-RU" dirty="0"/>
          </a:p>
          <a:p>
            <a:r>
              <a:rPr lang="ru-RU" dirty="0" smtClean="0"/>
              <a:t>ХОТЯТ</a:t>
            </a:r>
          </a:p>
          <a:p>
            <a:r>
              <a:rPr lang="ru-RU" dirty="0" smtClean="0"/>
              <a:t>ПРИМУТ</a:t>
            </a:r>
          </a:p>
          <a:p>
            <a:r>
              <a:rPr lang="ru-RU" dirty="0" smtClean="0"/>
              <a:t>ПОВЕРЯТ</a:t>
            </a:r>
          </a:p>
          <a:p>
            <a:endParaRPr lang="ru-RU" dirty="0"/>
          </a:p>
          <a:p>
            <a:r>
              <a:rPr lang="ru-RU" dirty="0" smtClean="0">
                <a:solidFill>
                  <a:srgbClr val="FF0000"/>
                </a:solidFill>
              </a:rPr>
              <a:t>Использовать данные опросов (не свои умозаключения!!!)</a:t>
            </a:r>
            <a:endParaRPr lang="et-E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5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Продвижение без опроса – действие </a:t>
            </a:r>
            <a:r>
              <a:rPr lang="et-EE" dirty="0" smtClean="0">
                <a:solidFill>
                  <a:srgbClr val="FF0000"/>
                </a:solidFill>
              </a:rPr>
              <a:t>B</a:t>
            </a:r>
            <a:r>
              <a:rPr lang="ru-RU" dirty="0" smtClean="0">
                <a:solidFill>
                  <a:srgbClr val="FF0000"/>
                </a:solidFill>
              </a:rPr>
              <a:t>СЛЕПУЮ</a:t>
            </a:r>
            <a:endParaRPr lang="et-EE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Инвойсы</a:t>
            </a:r>
          </a:p>
          <a:p>
            <a:r>
              <a:rPr lang="ru-RU" dirty="0" smtClean="0"/>
              <a:t>Истории успеха</a:t>
            </a:r>
          </a:p>
          <a:p>
            <a:r>
              <a:rPr lang="ru-RU" dirty="0" smtClean="0"/>
              <a:t>Успешная реклама в прошлом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Опрашивать – только  -   ЦА!!!!!!!</a:t>
            </a:r>
            <a:endParaRPr lang="et-E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АРО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498" y="2133600"/>
            <a:ext cx="5202620" cy="377762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Цель </a:t>
            </a:r>
            <a:r>
              <a:rPr lang="ru-RU" dirty="0"/>
              <a:t>общения </a:t>
            </a:r>
            <a:r>
              <a:rPr lang="ru-RU" dirty="0" smtClean="0"/>
              <a:t>(обмен </a:t>
            </a:r>
            <a:r>
              <a:rPr lang="ru-RU" dirty="0"/>
              <a:t>сообщениями, идеями, </a:t>
            </a:r>
            <a:r>
              <a:rPr lang="ru-RU" dirty="0" smtClean="0"/>
              <a:t>чувствами)  </a:t>
            </a:r>
            <a:r>
              <a:rPr lang="ru-RU" dirty="0"/>
              <a:t>– </a:t>
            </a:r>
            <a:endParaRPr lang="ru-RU" dirty="0" smtClean="0"/>
          </a:p>
          <a:p>
            <a:r>
              <a:rPr lang="ru-RU" dirty="0" smtClean="0"/>
              <a:t>1) воспроизведение – создание точной копии</a:t>
            </a:r>
          </a:p>
          <a:p>
            <a:r>
              <a:rPr lang="ru-RU" dirty="0"/>
              <a:t>2) понимание - </a:t>
            </a:r>
            <a:r>
              <a:rPr lang="ru-RU" dirty="0" smtClean="0"/>
              <a:t>усвоение знания, постижение смысла </a:t>
            </a:r>
            <a:r>
              <a:rPr lang="ru-RU" dirty="0"/>
              <a:t>и значения события, факта, содержания воздействия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Реальность – согласие</a:t>
            </a:r>
          </a:p>
          <a:p>
            <a:r>
              <a:rPr lang="ru-RU" dirty="0" err="1" smtClean="0"/>
              <a:t>Аффинитити</a:t>
            </a:r>
            <a:r>
              <a:rPr lang="ru-RU" dirty="0" smtClean="0"/>
              <a:t> ( сродство) – любовь, </a:t>
            </a:r>
            <a:r>
              <a:rPr lang="ru-RU" dirty="0" err="1" smtClean="0"/>
              <a:t>расположениие</a:t>
            </a:r>
            <a:r>
              <a:rPr lang="ru-RU" dirty="0" smtClean="0"/>
              <a:t> к кому-то.</a:t>
            </a:r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853" y="676662"/>
            <a:ext cx="5307396" cy="577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9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81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7821" y="162524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Треугольник АРО и шкала тонов</a:t>
            </a:r>
            <a:br>
              <a:rPr lang="ru-RU" dirty="0" smtClean="0"/>
            </a:b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288" y="1902807"/>
            <a:ext cx="8915400" cy="3777622"/>
          </a:xfrm>
        </p:spPr>
        <p:txBody>
          <a:bodyPr/>
          <a:lstStyle/>
          <a:p>
            <a:r>
              <a:rPr lang="ru-RU" dirty="0" smtClean="0"/>
              <a:t>Хронический тон</a:t>
            </a:r>
          </a:p>
          <a:p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660" y="802969"/>
            <a:ext cx="8047257" cy="597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5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3683000"/>
            <a:ext cx="4154424" cy="294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75" y="1825625"/>
            <a:ext cx="3295650" cy="1962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599" y="4116200"/>
            <a:ext cx="3221101" cy="22869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87" y="177800"/>
            <a:ext cx="2790825" cy="163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0599" y="2022475"/>
            <a:ext cx="2286000" cy="1714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5573" y="4226323"/>
            <a:ext cx="2784353" cy="20855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7237" y="198287"/>
            <a:ext cx="3469418" cy="1734709"/>
          </a:xfrm>
          <a:prstGeom prst="rect">
            <a:avLst/>
          </a:prstGeom>
        </p:spPr>
      </p:pic>
      <p:pic>
        <p:nvPicPr>
          <p:cNvPr id="1026" name="Picture 2" descr="Картинки по запросу скук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049" y="1944793"/>
            <a:ext cx="3141662" cy="22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8593" y="-8052"/>
            <a:ext cx="3609118" cy="20707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70203" y="3557374"/>
            <a:ext cx="1906691" cy="2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01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Значение слова </a:t>
            </a:r>
            <a:r>
              <a:rPr lang="ru-RU" dirty="0" smtClean="0">
                <a:solidFill>
                  <a:srgbClr val="FF0000"/>
                </a:solidFill>
              </a:rPr>
              <a:t>Учиться</a:t>
            </a:r>
            <a:r>
              <a:rPr lang="ru-RU" dirty="0" smtClean="0"/>
              <a:t> по Ожегову:</a:t>
            </a:r>
            <a:br>
              <a:rPr lang="ru-RU" dirty="0" smtClean="0"/>
            </a:b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244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Учиться</a:t>
            </a:r>
            <a:r>
              <a:rPr lang="ru-RU" dirty="0" smtClean="0"/>
              <a:t>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Усваивать</a:t>
            </a:r>
            <a:r>
              <a:rPr lang="ru-RU" dirty="0" smtClean="0"/>
              <a:t> какие-нибудь знания, навыки;</a:t>
            </a:r>
          </a:p>
          <a:p>
            <a:r>
              <a:rPr lang="ru-RU" dirty="0"/>
              <a:t> </a:t>
            </a:r>
            <a:r>
              <a:rPr lang="ru-RU" dirty="0" smtClean="0"/>
              <a:t>и </a:t>
            </a:r>
          </a:p>
          <a:p>
            <a:r>
              <a:rPr lang="ru-RU" dirty="0" smtClean="0"/>
              <a:t>Приобретать опыт</a:t>
            </a:r>
          </a:p>
          <a:p>
            <a:endParaRPr lang="ru-RU" dirty="0"/>
          </a:p>
          <a:p>
            <a:r>
              <a:rPr lang="ru-RU" dirty="0" smtClean="0">
                <a:solidFill>
                  <a:srgbClr val="FF0000"/>
                </a:solidFill>
              </a:rPr>
              <a:t>УСВАИВАТЬ</a:t>
            </a:r>
            <a:r>
              <a:rPr lang="ru-RU" dirty="0" smtClean="0"/>
              <a:t> —усвоить что-то, сделать что чужое своим; Живое тело усваивает пищу, вырабатывая из нее свою кровь и плоть.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Знание</a:t>
            </a:r>
            <a:r>
              <a:rPr lang="ru-RU" dirty="0" smtClean="0"/>
              <a:t> помогает </a:t>
            </a:r>
            <a:r>
              <a:rPr lang="ru-RU" dirty="0" smtClean="0">
                <a:solidFill>
                  <a:srgbClr val="FF0000"/>
                </a:solidFill>
              </a:rPr>
              <a:t>рационально организовывать </a:t>
            </a:r>
            <a:r>
              <a:rPr lang="ru-RU" dirty="0" smtClean="0"/>
              <a:t>деятельность и </a:t>
            </a:r>
            <a:r>
              <a:rPr lang="ru-RU" dirty="0" smtClean="0">
                <a:solidFill>
                  <a:srgbClr val="FF0000"/>
                </a:solidFill>
              </a:rPr>
              <a:t>решать различные проблемы</a:t>
            </a:r>
            <a:r>
              <a:rPr lang="ru-RU" dirty="0" smtClean="0"/>
              <a:t>, возникающие в её процессе.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НА́ВЫК</a:t>
            </a:r>
            <a:r>
              <a:rPr lang="ru-RU" dirty="0" smtClean="0"/>
              <a:t> - Умение, созданное упражнениями, привычкой.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Опыт</a:t>
            </a:r>
            <a:r>
              <a:rPr lang="ru-RU" dirty="0" smtClean="0"/>
              <a:t> - единство умений и знаний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350" y="1306512"/>
            <a:ext cx="2019300" cy="201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1306512"/>
            <a:ext cx="1733550" cy="186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966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Сообщение и кнопка</a:t>
            </a:r>
            <a:endParaRPr lang="et-EE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Сообщение – информация, мысль, которую хотим донести до аудитории</a:t>
            </a:r>
          </a:p>
          <a:p>
            <a:r>
              <a:rPr lang="ru-RU" dirty="0" smtClean="0"/>
              <a:t>Кнопка – средство, что бы получить согласие публики выслушать сообщение (смазка, которая доносит сообщение).</a:t>
            </a:r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Цель Рекламного ( </a:t>
            </a:r>
            <a:r>
              <a:rPr lang="et-EE" dirty="0" smtClean="0"/>
              <a:t>PR</a:t>
            </a:r>
            <a:r>
              <a:rPr lang="ru-RU" dirty="0" smtClean="0"/>
              <a:t>) сообщения:</a:t>
            </a:r>
          </a:p>
          <a:p>
            <a:pPr>
              <a:buFont typeface="+mj-lt"/>
              <a:buAutoNum type="arabicPeriod"/>
            </a:pPr>
            <a:r>
              <a:rPr lang="ru-RU" dirty="0" smtClean="0"/>
              <a:t>Получить согласие</a:t>
            </a:r>
          </a:p>
          <a:p>
            <a:pPr>
              <a:buFont typeface="+mj-lt"/>
              <a:buAutoNum type="arabicPeriod"/>
            </a:pPr>
            <a:r>
              <a:rPr lang="ru-RU" dirty="0" smtClean="0"/>
              <a:t>Вызвать отклик</a:t>
            </a:r>
          </a:p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ТАКАЯ ПОСЛЕДОВАТЕЛЬНОСТЬ!!!!!!!!!!</a:t>
            </a:r>
            <a:endParaRPr lang="et-EE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461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752" y="151145"/>
            <a:ext cx="8911687" cy="1280890"/>
          </a:xfrm>
        </p:spPr>
        <p:txBody>
          <a:bodyPr/>
          <a:lstStyle/>
          <a:p>
            <a:r>
              <a:rPr lang="ru-RU" dirty="0" smtClean="0"/>
              <a:t>Опросы. О чем спрашивать?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856" y="791590"/>
            <a:ext cx="7620000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270" y="2496189"/>
            <a:ext cx="3204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«существовать», «являться»</a:t>
            </a:r>
            <a:endParaRPr lang="et-EE" dirty="0"/>
          </a:p>
        </p:txBody>
      </p:sp>
      <p:sp>
        <p:nvSpPr>
          <p:cNvPr id="6" name="Rectangle 5"/>
          <p:cNvSpPr/>
          <p:nvPr/>
        </p:nvSpPr>
        <p:spPr>
          <a:xfrm>
            <a:off x="0" y="5904479"/>
            <a:ext cx="5439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владеть чем-либо на правах собственности </a:t>
            </a:r>
            <a:endParaRPr lang="et-EE" dirty="0"/>
          </a:p>
        </p:txBody>
      </p:sp>
      <p:sp>
        <p:nvSpPr>
          <p:cNvPr id="7" name="Rectangle 6"/>
          <p:cNvSpPr/>
          <p:nvPr/>
        </p:nvSpPr>
        <p:spPr>
          <a:xfrm>
            <a:off x="26739" y="6243455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обладать каким-либо свойством, 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4949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 помощью рекламы и </a:t>
            </a:r>
            <a:r>
              <a:rPr lang="et-EE" dirty="0" smtClean="0"/>
              <a:t>PR</a:t>
            </a:r>
            <a:r>
              <a:rPr lang="ru-RU" dirty="0" smtClean="0"/>
              <a:t> – изменяем эмоции и реакции человека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Что бы контролировать ЦА – общение на </a:t>
            </a:r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0,5 тона выше</a:t>
            </a:r>
          </a:p>
          <a:p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Опрос ВСЕГДА должен затрагивать эмоции человека, что бы определить где он находится по </a:t>
            </a:r>
            <a:r>
              <a:rPr lang="ru-RU" b="1" i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шкале тонов.</a:t>
            </a:r>
          </a:p>
          <a:p>
            <a:endParaRPr lang="et-EE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381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Практикум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232742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981200" y="3473451"/>
            <a:ext cx="8229600" cy="2652713"/>
          </a:xfrm>
        </p:spPr>
        <p:txBody>
          <a:bodyPr/>
          <a:lstStyle/>
          <a:p>
            <a:endParaRPr lang="et-EE" altLang="et-EE" smtClean="0"/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71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5FB03734-21F9-446C-B4F8-2636FEEAF598}" type="slidenum">
              <a:rPr lang="ru-RU" altLang="et-EE" smtClean="0"/>
              <a:pPr/>
              <a:t>54</a:t>
            </a:fld>
            <a:endParaRPr lang="ru-RU" altLang="et-EE" smtClean="0"/>
          </a:p>
        </p:txBody>
      </p:sp>
      <p:pic>
        <p:nvPicPr>
          <p:cNvPr id="717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476250"/>
            <a:ext cx="84328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93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981200" y="5157789"/>
            <a:ext cx="8229600" cy="968375"/>
          </a:xfrm>
        </p:spPr>
        <p:txBody>
          <a:bodyPr/>
          <a:lstStyle/>
          <a:p>
            <a:endParaRPr lang="et-EE" altLang="et-EE" smtClean="0"/>
          </a:p>
        </p:txBody>
      </p:sp>
      <p:sp>
        <p:nvSpPr>
          <p:cNvPr id="819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819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0AC066F5-4028-47CC-BB58-83C8725E4D97}" type="slidenum">
              <a:rPr lang="ru-RU" altLang="et-EE" smtClean="0"/>
              <a:pPr/>
              <a:t>55</a:t>
            </a:fld>
            <a:endParaRPr lang="ru-RU" altLang="et-EE" smtClean="0"/>
          </a:p>
        </p:txBody>
      </p:sp>
      <p:pic>
        <p:nvPicPr>
          <p:cNvPr id="819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4" y="271464"/>
            <a:ext cx="6823075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64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1981200" y="5441951"/>
            <a:ext cx="8229600" cy="684213"/>
          </a:xfrm>
        </p:spPr>
        <p:txBody>
          <a:bodyPr/>
          <a:lstStyle/>
          <a:p>
            <a:endParaRPr lang="et-EE" altLang="et-EE" smtClean="0"/>
          </a:p>
        </p:txBody>
      </p:sp>
      <p:sp>
        <p:nvSpPr>
          <p:cNvPr id="922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6D9FBD71-2915-43FA-B74F-D97CFDDBABC8}" type="slidenum">
              <a:rPr lang="ru-RU" altLang="et-EE" smtClean="0"/>
              <a:pPr/>
              <a:t>56</a:t>
            </a:fld>
            <a:endParaRPr lang="ru-RU" altLang="et-EE" smtClean="0"/>
          </a:p>
        </p:txBody>
      </p:sp>
      <p:pic>
        <p:nvPicPr>
          <p:cNvPr id="922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404813"/>
            <a:ext cx="6702425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77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024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703C6730-C658-4D99-8291-E34FD8EEEC55}" type="slidenum">
              <a:rPr lang="ru-RU" altLang="et-EE" smtClean="0"/>
              <a:pPr/>
              <a:t>57</a:t>
            </a:fld>
            <a:endParaRPr lang="ru-RU" altLang="et-EE" smtClean="0"/>
          </a:p>
        </p:txBody>
      </p:sp>
      <p:pic>
        <p:nvPicPr>
          <p:cNvPr id="1024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6" y="255589"/>
            <a:ext cx="5851525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0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126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D1F6CE7-02E0-4478-B2F9-6862FFBC6794}" type="slidenum">
              <a:rPr lang="ru-RU" altLang="et-EE" smtClean="0"/>
              <a:pPr/>
              <a:t>58</a:t>
            </a:fld>
            <a:endParaRPr lang="ru-RU" altLang="et-EE" smtClean="0"/>
          </a:p>
        </p:txBody>
      </p:sp>
      <p:pic>
        <p:nvPicPr>
          <p:cNvPr id="1127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328613"/>
            <a:ext cx="5427663" cy="60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31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229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EBB970F4-4F34-4AAE-B92F-5C87B64EB821}" type="slidenum">
              <a:rPr lang="ru-RU" altLang="et-EE" smtClean="0"/>
              <a:pPr/>
              <a:t>59</a:t>
            </a:fld>
            <a:endParaRPr lang="ru-RU" altLang="et-EE" smtClean="0"/>
          </a:p>
        </p:txBody>
      </p:sp>
      <p:pic>
        <p:nvPicPr>
          <p:cNvPr id="122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4" y="201614"/>
            <a:ext cx="5680075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7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9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en-US" dirty="0" smtClean="0"/>
              <a:t>Самостоятельная работа (что даёт навык и опыт)</a:t>
            </a:r>
            <a:r>
              <a:rPr lang="et-EE" altLang="en-US" dirty="0" smtClean="0"/>
              <a:t> </a:t>
            </a:r>
          </a:p>
        </p:txBody>
      </p:sp>
      <p:graphicFrame>
        <p:nvGraphicFramePr>
          <p:cNvPr id="36230" name="Group 39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902086125"/>
              </p:ext>
            </p:extLst>
          </p:nvPr>
        </p:nvGraphicFramePr>
        <p:xfrm>
          <a:off x="2099733" y="1222007"/>
          <a:ext cx="9334500" cy="5635993"/>
        </p:xfrm>
        <a:graphic>
          <a:graphicData uri="http://schemas.openxmlformats.org/drawingml/2006/table">
            <a:tbl>
              <a:tblPr/>
              <a:tblGrid>
                <a:gridCol w="909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5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9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Jrk.nr</a:t>
                      </a:r>
                      <a:r>
                        <a:rPr kumimoji="0" lang="et-E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Teema, sisu lühikirjeldus</a:t>
                      </a: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Маркетинг терминология – контрольная работа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мин/ весть курс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Определение ЦА -  презентация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минуты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4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Маркетинговое исследование – опрос и презентация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минуты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Цена в маркетинге, групповая работа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– презентация коллекций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минут/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группа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Разработка ценностного предложения – групповая работа</a:t>
                      </a:r>
                      <a:endParaRPr lang="et-EE" sz="2000" dirty="0"/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1,5 часа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+10 мин презентация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2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План маркетинга .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Эксель</a:t>
                      </a:r>
                      <a:r>
                        <a:rPr kumimoji="0" lang="et-E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таблица: смета и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мадиа</a:t>
                      </a:r>
                      <a:r>
                        <a:rPr kumimoji="0" lang="et-E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план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Послать в электронном виде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4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Реклама – макет.  (Картинка) Презентация.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Зачётная  за курс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99957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t-EE" smtClean="0"/>
              <a:t>Примеры, как надо.</a:t>
            </a:r>
            <a:endParaRPr lang="et-EE" altLang="et-EE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et-EE" smtClean="0"/>
              <a:t>Что в рекламе хорошо?</a:t>
            </a:r>
          </a:p>
          <a:p>
            <a:r>
              <a:rPr lang="ru-RU" altLang="et-EE" smtClean="0"/>
              <a:t>Что в рекламе работает?</a:t>
            </a:r>
          </a:p>
          <a:p>
            <a:endParaRPr lang="et-EE" altLang="et-EE" smtClean="0"/>
          </a:p>
        </p:txBody>
      </p:sp>
      <p:sp>
        <p:nvSpPr>
          <p:cNvPr id="1331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AEDCB330-0344-43A9-A50D-DF4760C6E83B}" type="slidenum">
              <a:rPr lang="ru-RU" altLang="et-EE" smtClean="0"/>
              <a:pPr/>
              <a:t>60</a:t>
            </a:fld>
            <a:endParaRPr lang="ru-RU" altLang="et-EE" smtClean="0"/>
          </a:p>
        </p:txBody>
      </p:sp>
    </p:spTree>
    <p:extLst>
      <p:ext uri="{BB962C8B-B14F-4D97-AF65-F5344CB8AC3E}">
        <p14:creationId xmlns:p14="http://schemas.microsoft.com/office/powerpoint/2010/main" val="84957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434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34F4D1A4-FC48-482F-8ED5-E1FE653A01C9}" type="slidenum">
              <a:rPr lang="ru-RU" altLang="et-EE" smtClean="0"/>
              <a:pPr/>
              <a:t>61</a:t>
            </a:fld>
            <a:endParaRPr lang="ru-RU" altLang="et-EE" smtClean="0"/>
          </a:p>
        </p:txBody>
      </p:sp>
      <p:pic>
        <p:nvPicPr>
          <p:cNvPr id="1434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4" y="514350"/>
            <a:ext cx="875347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02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536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1536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A7930858-BA45-4FEF-AD67-15C6DE8BA1B0}" type="slidenum">
              <a:rPr lang="ru-RU" altLang="et-EE" smtClean="0"/>
              <a:pPr/>
              <a:t>62</a:t>
            </a:fld>
            <a:endParaRPr lang="ru-RU" altLang="et-EE" smtClean="0"/>
          </a:p>
        </p:txBody>
      </p:sp>
      <p:pic>
        <p:nvPicPr>
          <p:cNvPr id="1536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4" y="333375"/>
            <a:ext cx="87534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21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638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73BBA02B-921F-45A2-A8A7-877E2B863DC4}" type="slidenum">
              <a:rPr lang="ru-RU" altLang="et-EE" smtClean="0"/>
              <a:pPr/>
              <a:t>63</a:t>
            </a:fld>
            <a:endParaRPr lang="ru-RU" altLang="et-EE" smtClean="0"/>
          </a:p>
        </p:txBody>
      </p:sp>
      <p:pic>
        <p:nvPicPr>
          <p:cNvPr id="1639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4" y="333375"/>
            <a:ext cx="87534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63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2DDEB5E4-AA1C-436B-A7D5-C55B605D9AF6}" type="slidenum">
              <a:rPr lang="ru-RU" altLang="et-EE" smtClean="0"/>
              <a:pPr/>
              <a:t>64</a:t>
            </a:fld>
            <a:endParaRPr lang="ru-RU" altLang="et-EE" smtClean="0"/>
          </a:p>
        </p:txBody>
      </p:sp>
      <p:pic>
        <p:nvPicPr>
          <p:cNvPr id="1741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5" y="65089"/>
            <a:ext cx="4565650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38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843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853748D6-661D-4FAE-90B9-BAFEFCFB593E}" type="slidenum">
              <a:rPr lang="ru-RU" altLang="et-EE" smtClean="0"/>
              <a:pPr/>
              <a:t>65</a:t>
            </a:fld>
            <a:endParaRPr lang="ru-RU" altLang="et-EE" smtClean="0"/>
          </a:p>
        </p:txBody>
      </p:sp>
      <p:pic>
        <p:nvPicPr>
          <p:cNvPr id="1843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-171450"/>
            <a:ext cx="5170487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18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946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45ABDAF9-B1B6-4E73-967B-10B1EE6C155D}" type="slidenum">
              <a:rPr lang="ru-RU" altLang="et-EE" smtClean="0"/>
              <a:pPr/>
              <a:t>66</a:t>
            </a:fld>
            <a:endParaRPr lang="ru-RU" altLang="et-EE" smtClean="0"/>
          </a:p>
        </p:txBody>
      </p:sp>
      <p:pic>
        <p:nvPicPr>
          <p:cNvPr id="1946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36526"/>
            <a:ext cx="88011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68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2048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AD79363B-A415-46E1-8A0F-C955585BEF70}" type="slidenum">
              <a:rPr lang="ru-RU" altLang="et-EE" smtClean="0"/>
              <a:pPr/>
              <a:t>67</a:t>
            </a:fld>
            <a:endParaRPr lang="ru-RU" altLang="et-EE" smtClean="0"/>
          </a:p>
        </p:txBody>
      </p:sp>
      <p:pic>
        <p:nvPicPr>
          <p:cNvPr id="2048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14" y="274639"/>
            <a:ext cx="4746625" cy="624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94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2150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01037B24-ED7A-4B40-8ABF-0A364B2DE7B5}" type="slidenum">
              <a:rPr lang="ru-RU" altLang="et-EE" smtClean="0"/>
              <a:pPr/>
              <a:t>68</a:t>
            </a:fld>
            <a:endParaRPr lang="ru-RU" altLang="et-EE" smtClean="0"/>
          </a:p>
        </p:txBody>
      </p:sp>
      <p:pic>
        <p:nvPicPr>
          <p:cNvPr id="2151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-22225"/>
            <a:ext cx="4894263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50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21262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dirty="0" smtClean="0"/>
              <a:t>Филипп </a:t>
            </a:r>
            <a:r>
              <a:rPr lang="ru-RU" altLang="en-US" dirty="0" err="1" smtClean="0"/>
              <a:t>Котлер</a:t>
            </a:r>
            <a:r>
              <a:rPr lang="ru-RU" altLang="en-US" dirty="0" smtClean="0"/>
              <a:t/>
            </a:r>
            <a:br>
              <a:rPr lang="ru-RU" altLang="en-US" dirty="0" smtClean="0"/>
            </a:br>
            <a:r>
              <a:rPr lang="ru-RU" altLang="en-US" dirty="0" smtClean="0"/>
              <a:t>Маркетинг - это</a:t>
            </a:r>
          </a:p>
        </p:txBody>
      </p:sp>
      <p:sp>
        <p:nvSpPr>
          <p:cNvPr id="21507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en-US" dirty="0" smtClean="0"/>
              <a:t>вид экономической деятельности,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en-US" dirty="0" smtClean="0"/>
              <a:t>направленный на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en-US" dirty="0" smtClean="0"/>
              <a:t>удовлетворение нужд и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en-US" dirty="0" smtClean="0"/>
              <a:t>потребностей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en-US" dirty="0" smtClean="0"/>
              <a:t>посредством обмена.</a:t>
            </a:r>
          </a:p>
        </p:txBody>
      </p:sp>
      <p:pic>
        <p:nvPicPr>
          <p:cNvPr id="21508" name="Picture 12" descr="a053697ae3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364" y="3390900"/>
            <a:ext cx="2408237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4" descr="Филип Котлер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88900"/>
            <a:ext cx="23812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75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3400"/>
              <a:t>Американская маркетинговая ассоциация (АМА):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en-US" sz="2600" i="1"/>
              <a:t> «</a:t>
            </a:r>
            <a:r>
              <a:rPr lang="ru-RU" altLang="en-US" sz="2600" b="1" i="1"/>
              <a:t>Маркетинг</a:t>
            </a:r>
            <a:r>
              <a:rPr lang="ru-RU" altLang="en-US" sz="2600" i="1"/>
              <a:t>  - процесс планирования, ценообразования, распределения и  продвижения товаров, услуг, идей, удовлетворяющего цели </a:t>
            </a:r>
            <a:r>
              <a:rPr lang="et-EE" altLang="en-US" sz="2600" i="1"/>
              <a:t> </a:t>
            </a:r>
            <a:r>
              <a:rPr lang="ru-RU" altLang="en-US" sz="2600" i="1"/>
              <a:t>(потребности</a:t>
            </a:r>
            <a:r>
              <a:rPr lang="et-EE" altLang="en-US" sz="2600" i="1"/>
              <a:t>)</a:t>
            </a:r>
            <a:r>
              <a:rPr lang="ru-RU" altLang="en-US" sz="2600" i="1"/>
              <a:t>отдельных лиц и организаций и приносящий выгоду для себя».</a:t>
            </a:r>
            <a:r>
              <a:rPr lang="ru-RU" altLang="en-US" sz="26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280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t-EE" smtClean="0"/>
              <a:t>Место маркетинга в бизнесе</a:t>
            </a:r>
            <a:endParaRPr lang="et-EE" altLang="et-EE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688975" y="2374901"/>
            <a:ext cx="8001000" cy="2106613"/>
          </a:xfrm>
        </p:spPr>
        <p:txBody>
          <a:bodyPr/>
          <a:lstStyle/>
          <a:p>
            <a:r>
              <a:rPr lang="ru-RU" altLang="et-EE" dirty="0" smtClean="0"/>
              <a:t>Цели маркетинга?</a:t>
            </a:r>
            <a:endParaRPr lang="et-EE" altLang="et-EE" dirty="0" smtClean="0"/>
          </a:p>
        </p:txBody>
      </p:sp>
    </p:spTree>
    <p:extLst>
      <p:ext uri="{BB962C8B-B14F-4D97-AF65-F5344CB8AC3E}">
        <p14:creationId xmlns:p14="http://schemas.microsoft.com/office/powerpoint/2010/main" val="32760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1957</Words>
  <Application>Microsoft Office PowerPoint</Application>
  <PresentationFormat>Widescreen</PresentationFormat>
  <Paragraphs>379</Paragraphs>
  <Slides>69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9" baseType="lpstr">
      <vt:lpstr>Microsoft YaHei</vt:lpstr>
      <vt:lpstr>Arial</vt:lpstr>
      <vt:lpstr>Calibri</vt:lpstr>
      <vt:lpstr>Calibri Light</vt:lpstr>
      <vt:lpstr>Century Schoolbook</vt:lpstr>
      <vt:lpstr>StarSymbol</vt:lpstr>
      <vt:lpstr>Times New Roman</vt:lpstr>
      <vt:lpstr>Verdana</vt:lpstr>
      <vt:lpstr>Wingdings</vt:lpstr>
      <vt:lpstr>Office Theme</vt:lpstr>
      <vt:lpstr>Turunduse</vt:lpstr>
      <vt:lpstr>ТАТЬЯНА МОРОЗ moroz.ee    тел. 5114714</vt:lpstr>
      <vt:lpstr>Познакомимся!</vt:lpstr>
      <vt:lpstr>Данные о курсе</vt:lpstr>
      <vt:lpstr>Значение слова Учиться по Ожегову: </vt:lpstr>
      <vt:lpstr>Самостоятельная работа (что даёт навык и опыт) </vt:lpstr>
      <vt:lpstr>Филипп Котлер Маркетинг - это</vt:lpstr>
      <vt:lpstr>Американская маркетинговая ассоциация (АМА):</vt:lpstr>
      <vt:lpstr>Место маркетинга в бизнесе</vt:lpstr>
      <vt:lpstr>PowerPoint Presentation</vt:lpstr>
      <vt:lpstr>Литература</vt:lpstr>
      <vt:lpstr>Цели маркетинга:</vt:lpstr>
      <vt:lpstr>Маркетинговые инструменты</vt:lpstr>
      <vt:lpstr>PowerPoint Presentation</vt:lpstr>
      <vt:lpstr>КР по терминологии маркетинга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Как? Только на основе фактических статистических данных </vt:lpstr>
      <vt:lpstr>PowerPoint Presentation</vt:lpstr>
      <vt:lpstr>PowerPoint Presentation</vt:lpstr>
      <vt:lpstr>PowerPoint Presentation</vt:lpstr>
      <vt:lpstr>Социальная сегментация Географическая сегментация</vt:lpstr>
      <vt:lpstr>Психологическая и мотивационная  сегментация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Опросы </vt:lpstr>
      <vt:lpstr>Опросы – ключ к успеху</vt:lpstr>
      <vt:lpstr>Продвижение без опроса – действие BСЛЕПУЮ</vt:lpstr>
      <vt:lpstr>АРО</vt:lpstr>
      <vt:lpstr>PowerPoint Presentation</vt:lpstr>
      <vt:lpstr>Треугольник АРО и шкала тонов </vt:lpstr>
      <vt:lpstr>PowerPoint Presentation</vt:lpstr>
      <vt:lpstr>Сообщение и кнопка</vt:lpstr>
      <vt:lpstr>Опросы. О чем спрашивать?</vt:lpstr>
      <vt:lpstr>С помощью рекламы и PR – изменяем эмоции и реакции человека</vt:lpstr>
      <vt:lpstr>Практикум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Примеры, как надо.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Turunduse</dc:title>
  <dc:creator>moroz</dc:creator>
  <cp:lastModifiedBy>moroz</cp:lastModifiedBy>
  <cp:revision>16</cp:revision>
  <dcterms:created xsi:type="dcterms:W3CDTF">2017-04-01T06:16:39Z</dcterms:created>
  <dcterms:modified xsi:type="dcterms:W3CDTF">2018-03-06T14:32:17Z</dcterms:modified>
</cp:coreProperties>
</file>